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5" name="Retângulo de cantos arredondado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ângulo de cantos arredondado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ítu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pt-BR" smtClean="0"/>
              <a:t>Clique para editar o estilo do título mestre</a:t>
            </a:r>
            <a:endParaRPr kumimoji="0" lang="en-US"/>
          </a:p>
        </p:txBody>
      </p:sp>
      <p:sp>
        <p:nvSpPr>
          <p:cNvPr id="20" name="Subtítu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19" name="Espaço Reservado para Data 18"/>
          <p:cNvSpPr>
            <a:spLocks noGrp="1"/>
          </p:cNvSpPr>
          <p:nvPr>
            <p:ph type="dt" sz="half" idx="10"/>
          </p:nvPr>
        </p:nvSpPr>
        <p:spPr/>
        <p:txBody>
          <a:bodyPr/>
          <a:lstStyle>
            <a:extLst/>
          </a:lstStyle>
          <a:p>
            <a:fld id="{8DD7CE93-B017-4F1C-9CEC-F05E25497C32}" type="datetimeFigureOut">
              <a:rPr lang="pt-BR" smtClean="0"/>
              <a:t>23/8/2011</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11" name="Espaço Reservado para Número de Slide 10"/>
          <p:cNvSpPr>
            <a:spLocks noGrp="1"/>
          </p:cNvSpPr>
          <p:nvPr>
            <p:ph type="sldNum" sz="quarter" idx="12"/>
          </p:nvPr>
        </p:nvSpPr>
        <p:spPr/>
        <p:txBody>
          <a:bodyPr/>
          <a:lstStyle>
            <a:extLst/>
          </a:lstStyle>
          <a:p>
            <a:fld id="{A442F5BD-F178-4455-99A5-B321A02BA234}"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8DD7CE93-B017-4F1C-9CEC-F05E25497C32}" type="datetimeFigureOut">
              <a:rPr lang="pt-BR" smtClean="0"/>
              <a:t>23/8/2011</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A442F5BD-F178-4455-99A5-B321A02BA234}"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533404"/>
            <a:ext cx="1981200" cy="5257799"/>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8DD7CE93-B017-4F1C-9CEC-F05E25497C32}" type="datetimeFigureOut">
              <a:rPr lang="pt-BR" smtClean="0"/>
              <a:t>23/8/2011</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A442F5BD-F178-4455-99A5-B321A02BA234}"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a:xfrm>
            <a:off x="502920" y="530352"/>
            <a:ext cx="8183880" cy="4187952"/>
          </a:xfrm>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8DD7CE93-B017-4F1C-9CEC-F05E25497C32}" type="datetimeFigureOut">
              <a:rPr lang="pt-BR" smtClean="0"/>
              <a:t>23/8/2011</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A442F5BD-F178-4455-99A5-B321A02BA234}"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14" name="Retângulo de cantos arredondado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ângulo de cantos arredondado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8DD7CE93-B017-4F1C-9CEC-F05E25497C32}" type="datetimeFigureOut">
              <a:rPr lang="pt-BR" smtClean="0"/>
              <a:t>23/8/2011</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A442F5BD-F178-4455-99A5-B321A02BA234}"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8DD7CE93-B017-4F1C-9CEC-F05E25497C32}" type="datetimeFigureOut">
              <a:rPr lang="pt-BR" smtClean="0"/>
              <a:t>23/8/2011</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A442F5BD-F178-4455-99A5-B321A02BA234}"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nchor="b"/>
          <a:lstStyle>
            <a:lvl1pPr>
              <a:defRPr b="1"/>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8DD7CE93-B017-4F1C-9CEC-F05E25497C32}" type="datetimeFigureOut">
              <a:rPr lang="pt-BR" smtClean="0"/>
              <a:t>23/8/2011</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A442F5BD-F178-4455-99A5-B321A02BA234}"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extLst/>
          </a:lstStyle>
          <a:p>
            <a:fld id="{8DD7CE93-B017-4F1C-9CEC-F05E25497C32}" type="datetimeFigureOut">
              <a:rPr lang="pt-BR" smtClean="0"/>
              <a:t>23/8/2011</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A442F5BD-F178-4455-99A5-B321A02BA234}"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de cantos arredondado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ço Reservado para Data 1"/>
          <p:cNvSpPr>
            <a:spLocks noGrp="1"/>
          </p:cNvSpPr>
          <p:nvPr>
            <p:ph type="dt" sz="half" idx="10"/>
          </p:nvPr>
        </p:nvSpPr>
        <p:spPr/>
        <p:txBody>
          <a:bodyPr/>
          <a:lstStyle>
            <a:extLst/>
          </a:lstStyle>
          <a:p>
            <a:fld id="{8DD7CE93-B017-4F1C-9CEC-F05E25497C32}" type="datetimeFigureOut">
              <a:rPr lang="pt-BR" smtClean="0"/>
              <a:t>23/8/2011</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A442F5BD-F178-4455-99A5-B321A02BA234}"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8DD7CE93-B017-4F1C-9CEC-F05E25497C32}" type="datetimeFigureOut">
              <a:rPr lang="pt-BR" smtClean="0"/>
              <a:t>23/8/2011</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A442F5BD-F178-4455-99A5-B321A02BA234}"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5" name="Retângulo de cantos arredondado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edondar Retângulo em um Canto Únic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8DD7CE93-B017-4F1C-9CEC-F05E25497C32}" type="datetimeFigureOut">
              <a:rPr lang="pt-BR" smtClean="0"/>
              <a:t>23/8/2011</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A442F5BD-F178-4455-99A5-B321A02BA234}" type="slidenum">
              <a:rPr lang="pt-BR" smtClean="0"/>
              <a:t>‹nº›</a:t>
            </a:fld>
            <a:endParaRPr lang="pt-BR"/>
          </a:p>
        </p:txBody>
      </p:sp>
      <p:sp>
        <p:nvSpPr>
          <p:cNvPr id="3" name="Espaço Reservado para Imagem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pt-BR" smtClean="0"/>
              <a:t>Clique no ícone para adicionar uma imagem</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ângulo de cantos arredondado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ângulo de cantos arredondado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ço Reservado para Título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pt-BR" smtClean="0"/>
              <a:t>Clique para editar o estilo do título mestre</a:t>
            </a:r>
            <a:endParaRPr kumimoji="0" lang="en-US"/>
          </a:p>
        </p:txBody>
      </p:sp>
      <p:sp>
        <p:nvSpPr>
          <p:cNvPr id="4" name="Espaço Reservado para Texto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5" name="Espaço Reservado para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DD7CE93-B017-4F1C-9CEC-F05E25497C32}" type="datetimeFigureOut">
              <a:rPr lang="pt-BR" smtClean="0"/>
              <a:t>23/8/2011</a:t>
            </a:fld>
            <a:endParaRPr lang="pt-BR"/>
          </a:p>
        </p:txBody>
      </p:sp>
      <p:sp>
        <p:nvSpPr>
          <p:cNvPr id="18" name="Espaço Reservado para Rodapé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pt-BR"/>
          </a:p>
        </p:txBody>
      </p:sp>
      <p:sp>
        <p:nvSpPr>
          <p:cNvPr id="5" name="Espaço Reservado para Número de Slid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442F5BD-F178-4455-99A5-B321A02BA234}"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smtClean="0"/>
              <a:t>TEORIA GERAL DE ADMINISTRAÇÃO PÚBLICA</a:t>
            </a:r>
            <a:endParaRPr lang="pt-BR" dirty="0"/>
          </a:p>
        </p:txBody>
      </p:sp>
      <p:sp>
        <p:nvSpPr>
          <p:cNvPr id="3" name="Subtítulo 2"/>
          <p:cNvSpPr>
            <a:spLocks noGrp="1"/>
          </p:cNvSpPr>
          <p:nvPr>
            <p:ph type="subTitle" idx="1"/>
          </p:nvPr>
        </p:nvSpPr>
        <p:spPr/>
        <p:txBody>
          <a:bodyPr/>
          <a:lstStyle/>
          <a:p>
            <a:r>
              <a:rPr lang="pt-BR" dirty="0" smtClean="0"/>
              <a:t>Robert </a:t>
            </a:r>
            <a:r>
              <a:rPr lang="pt-BR" dirty="0" err="1" smtClean="0"/>
              <a:t>Denhardt</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Max Weber</a:t>
            </a:r>
            <a:endParaRPr lang="pt-BR" dirty="0"/>
          </a:p>
        </p:txBody>
      </p:sp>
      <p:sp>
        <p:nvSpPr>
          <p:cNvPr id="3" name="Espaço Reservado para Conteúdo 2"/>
          <p:cNvSpPr>
            <a:spLocks noGrp="1"/>
          </p:cNvSpPr>
          <p:nvPr>
            <p:ph idx="1"/>
          </p:nvPr>
        </p:nvSpPr>
        <p:spPr/>
        <p:txBody>
          <a:bodyPr/>
          <a:lstStyle/>
          <a:p>
            <a:r>
              <a:rPr lang="pt-BR" dirty="0" smtClean="0"/>
              <a:t>Sucesso terreno como caminho para a Predestinação entre os calvinistas;</a:t>
            </a:r>
          </a:p>
          <a:p>
            <a:r>
              <a:rPr lang="pt-BR" dirty="0" smtClean="0"/>
              <a:t>Weber foi importante para a sociologia ao identificar que o teórico precisa encontrar um “tipo ideal”, algo como uma meta a ser atingida. Distingue-se assim do cientista natural;</a:t>
            </a:r>
          </a:p>
          <a:p>
            <a:r>
              <a:rPr lang="pt-BR" dirty="0" smtClean="0"/>
              <a:t>A Burocracia se justificaria tendo em vista uma Burocracia Ideal.</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Max Weber</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Três tipos puros de Autoridade: legal, tradicional, carismática.</a:t>
            </a:r>
          </a:p>
          <a:p>
            <a:r>
              <a:rPr lang="pt-BR" dirty="0" smtClean="0"/>
              <a:t>A autoridade legal justificaria a burocracia, pois exigiria funcionários organizados hierarquicamente e legalmente para exercer as suas funções.</a:t>
            </a:r>
          </a:p>
          <a:p>
            <a:r>
              <a:rPr lang="pt-BR" dirty="0" smtClean="0"/>
              <a:t>Esta burocracia seria fundamental pois permitira alcançar índices de eficiência;</a:t>
            </a:r>
          </a:p>
          <a:p>
            <a:r>
              <a:rPr lang="pt-BR" dirty="0" smtClean="0"/>
              <a:t>Tendência de expansão da burocracia. Por outro lado alertou para os perigos de uma burocracia de impessoalidade e generalizada.</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Sigmund Freud</a:t>
            </a:r>
            <a:endParaRPr lang="pt-BR" dirty="0"/>
          </a:p>
        </p:txBody>
      </p:sp>
      <p:sp>
        <p:nvSpPr>
          <p:cNvPr id="3" name="Espaço Reservado para Conteúdo 2"/>
          <p:cNvSpPr>
            <a:spLocks noGrp="1"/>
          </p:cNvSpPr>
          <p:nvPr>
            <p:ph idx="1"/>
          </p:nvPr>
        </p:nvSpPr>
        <p:spPr/>
        <p:txBody>
          <a:bodyPr>
            <a:normAutofit fontScale="62500" lnSpcReduction="20000"/>
          </a:bodyPr>
          <a:lstStyle/>
          <a:p>
            <a:r>
              <a:rPr lang="pt-BR" dirty="0" smtClean="0"/>
              <a:t>Existem desejos reprimidos que subsistem no inconsciente mas que permanecem influenciando na formação da personalidade;</a:t>
            </a:r>
          </a:p>
          <a:p>
            <a:r>
              <a:rPr lang="pt-BR" dirty="0" smtClean="0"/>
              <a:t>Id, Ego e Superego;</a:t>
            </a:r>
          </a:p>
          <a:p>
            <a:r>
              <a:rPr lang="pt-BR" dirty="0" smtClean="0"/>
              <a:t>Inconsciente em relações de grupo, que muitas vezes fazem adultos racionais comportarem-se infantilmente;</a:t>
            </a:r>
          </a:p>
          <a:p>
            <a:r>
              <a:rPr lang="pt-BR" dirty="0" smtClean="0"/>
              <a:t>Relação entre o grupo e o líder (aquém ou além da visão deles);</a:t>
            </a:r>
          </a:p>
          <a:p>
            <a:r>
              <a:rPr lang="pt-BR" dirty="0" smtClean="0"/>
              <a:t>O grupo faz parte da cultura do indivíduo na busca por proteção, satisfação de interesses, </a:t>
            </a:r>
            <a:r>
              <a:rPr lang="pt-BR" dirty="0" err="1" smtClean="0"/>
              <a:t>etc</a:t>
            </a:r>
            <a:r>
              <a:rPr lang="pt-BR" dirty="0" smtClean="0"/>
              <a:t>;</a:t>
            </a:r>
          </a:p>
          <a:p>
            <a:r>
              <a:rPr lang="pt-BR" dirty="0" smtClean="0"/>
              <a:t>A organização reflete em seus comportamentos a dinâmica inconsciente que se estabelece entre o grupo e o seu líder;</a:t>
            </a:r>
          </a:p>
          <a:p>
            <a:r>
              <a:rPr lang="pt-BR" dirty="0" smtClean="0"/>
              <a:t>A civilização expressa a tensão da vontade individual em satisfazer as suas necessidades e os interesses coletivos de ordem e segurança;</a:t>
            </a:r>
          </a:p>
          <a:p>
            <a:r>
              <a:rPr lang="pt-BR" dirty="0" smtClean="0"/>
              <a:t>A sociedade reprime a manifestação criativa dos indivíduos, advindo daí sofrimento, medo, culpa, etc.</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10000"/>
          </a:bodyPr>
          <a:lstStyle/>
          <a:p>
            <a:r>
              <a:rPr lang="pt-BR" dirty="0" smtClean="0"/>
              <a:t>Devemos posicionar sempre na Administração Pública a relação crucial entre o indivíduo e a sociedade, tanto no que envolve os funcionários como os clientes e cidadãos;</a:t>
            </a:r>
          </a:p>
          <a:p>
            <a:r>
              <a:rPr lang="pt-BR" dirty="0" smtClean="0"/>
              <a:t>Tentar entender os outros, identificando como interpretam e dão sentido às ações na vida em geral;</a:t>
            </a:r>
          </a:p>
          <a:p>
            <a:r>
              <a:rPr lang="pt-BR" dirty="0" smtClean="0"/>
              <a:t>Desenvolver conhecimento crítico para expandir nossa visão (alienação, sistema, etc.)</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CAPÍTULO 3 – HERANÇA POLÍTICA: DE WILSON A WALDO</a:t>
            </a:r>
            <a:endParaRPr lang="pt-BR" dirty="0"/>
          </a:p>
        </p:txBody>
      </p:sp>
      <p:sp>
        <p:nvSpPr>
          <p:cNvPr id="3" name="Espaço Reservado para Conteúdo 2"/>
          <p:cNvSpPr>
            <a:spLocks noGrp="1"/>
          </p:cNvSpPr>
          <p:nvPr>
            <p:ph idx="1"/>
          </p:nvPr>
        </p:nvSpPr>
        <p:spPr/>
        <p:txBody>
          <a:bodyPr>
            <a:normAutofit fontScale="85000" lnSpcReduction="10000"/>
          </a:bodyPr>
          <a:lstStyle/>
          <a:p>
            <a:r>
              <a:rPr lang="pt-BR" dirty="0" smtClean="0"/>
              <a:t>Waldo defendeu que liberdade, justiça, igualdade e participação deveriam ser palavras de primeira ordem nas teorias da Administração Pública como integrada a um processo democrático, mas que geralmente foram relegadas a segundo plano;</a:t>
            </a:r>
          </a:p>
          <a:p>
            <a:r>
              <a:rPr lang="pt-BR" dirty="0" smtClean="0"/>
              <a:t>Primórdios nos </a:t>
            </a:r>
            <a:r>
              <a:rPr lang="pt-BR" i="1" dirty="0" smtClean="0"/>
              <a:t>Federalistas.</a:t>
            </a:r>
            <a:r>
              <a:rPr lang="pt-BR" dirty="0" smtClean="0"/>
              <a:t> Hamilton privilegiou o Executivo e um tipo culto de administrador, um Estado forte, já Jefferson a propagação da democracia e a descentralização do poder, permitindo a participação de cada cidadão na Administração.</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10000"/>
          </a:bodyPr>
          <a:lstStyle/>
          <a:p>
            <a:r>
              <a:rPr lang="pt-BR" dirty="0" smtClean="0"/>
              <a:t>Wilson criticou os anteriores dizendo que se preocupavam mais com questões constitucionais do que em sua administração. </a:t>
            </a:r>
          </a:p>
          <a:p>
            <a:r>
              <a:rPr lang="pt-BR" dirty="0" smtClean="0"/>
              <a:t>Defendeu um modelo de negócios, que visasse a eficiência na Administração. Isso requeria centralização do poder, facilitando a Administração e separação da Política, pois a burocracia precisava ser neutra e profissional;</a:t>
            </a:r>
          </a:p>
          <a:p>
            <a:r>
              <a:rPr lang="pt-BR" dirty="0" smtClean="0"/>
              <a:t>Dicotomia entre Política (decisão de políticas públicas) e Administração (implementação).</a:t>
            </a: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274912"/>
          </a:xfrm>
        </p:spPr>
        <p:txBody>
          <a:bodyPr>
            <a:normAutofit fontScale="70000" lnSpcReduction="20000"/>
          </a:bodyPr>
          <a:lstStyle/>
          <a:p>
            <a:r>
              <a:rPr lang="pt-BR" dirty="0" smtClean="0"/>
              <a:t>Depois vieram críticas à repartição dos poderes. Os órgãos muitas vezes teriam poder discricionário suficiente para executar ações que não representam os interesses do Estado. </a:t>
            </a:r>
            <a:r>
              <a:rPr lang="pt-BR" dirty="0" err="1" smtClean="0"/>
              <a:t>Willoughby</a:t>
            </a:r>
            <a:r>
              <a:rPr lang="pt-BR" dirty="0" smtClean="0"/>
              <a:t> chegou a defender que existe uma separação entre cinco poderes, juntando o eleitoral e o administrativo, pois estes interferem tanto como os demais. Assim, torna-se mais tênue a separação entre Administração e Política;</a:t>
            </a:r>
          </a:p>
          <a:p>
            <a:r>
              <a:rPr lang="pt-BR" dirty="0" err="1" smtClean="0"/>
              <a:t>Gulick</a:t>
            </a:r>
            <a:r>
              <a:rPr lang="pt-BR" dirty="0" smtClean="0"/>
              <a:t> dirá ainda que inclusive os atos dos funcionários públicos envolvem discrição e ação. Propôs colocar no poder administradores ;</a:t>
            </a:r>
          </a:p>
          <a:p>
            <a:r>
              <a:rPr lang="pt-BR" dirty="0" smtClean="0"/>
              <a:t>Embora teoricamente possa de defender a dicotomia (a Administração estudaria apenas o gerenciamento e eficiência do órgão) na prática a separação entre política e administração nunca existiu e hoje a realidade é de interdependência;</a:t>
            </a:r>
          </a:p>
          <a:p>
            <a:r>
              <a:rPr lang="pt-BR" dirty="0" smtClean="0"/>
              <a:t>O estudo das administrações públicas como negócio nasceu na perspectiva que elas poderiam aprender muito com as organizações privadas, fazendo uma analogia do cidadão com o acionista.</a:t>
            </a: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274912"/>
          </a:xfrm>
        </p:spPr>
        <p:txBody>
          <a:bodyPr>
            <a:normAutofit fontScale="62500" lnSpcReduction="20000"/>
          </a:bodyPr>
          <a:lstStyle/>
          <a:p>
            <a:r>
              <a:rPr lang="pt-BR" dirty="0" smtClean="0"/>
              <a:t>Taylor defendeu princípios científicos para a Administração, afirmando, entre outras coisas, que trabalhadores especializados teriam melhor desempenho. Essa lógica logo foi transferida para a Administração Pública. A </a:t>
            </a:r>
            <a:r>
              <a:rPr lang="pt-BR" dirty="0" err="1" smtClean="0"/>
              <a:t>ideia</a:t>
            </a:r>
            <a:r>
              <a:rPr lang="pt-BR" dirty="0" smtClean="0"/>
              <a:t> de leis e regras previsíveis e claras indicaria a possibilidade de maximizar a eficiência administrativa.</a:t>
            </a:r>
          </a:p>
          <a:p>
            <a:r>
              <a:rPr lang="pt-BR" dirty="0" smtClean="0"/>
              <a:t>A busca por cientificidade e racionalidade distanciou a Administração Pública da moralidade (influência da busca científica). Em vez de promover a democracia, esse modelo administrativo separou a Administração da democracia.</a:t>
            </a:r>
          </a:p>
          <a:p>
            <a:r>
              <a:rPr lang="pt-BR" dirty="0" smtClean="0"/>
              <a:t>Surgiram estudos que tentassem oferecer um modelo de gestão organizacional para a Administração, que sem surpresas recorreu a estruturas militares e religiosas.</a:t>
            </a:r>
          </a:p>
          <a:p>
            <a:r>
              <a:rPr lang="pt-BR" dirty="0" smtClean="0"/>
              <a:t>O modelo que prevaleceu dependia de estruturas centralizadas e facilmente controladas. White criticou demonstrando isto prejudicaria a democracia, pois a centralização reduziria poderes locais, permitiria ações caprichosas de funcionários públicos e retiraria a responsabilidade cívica dos mesmos;</a:t>
            </a:r>
          </a:p>
          <a:p>
            <a:r>
              <a:rPr lang="pt-BR" dirty="0" smtClean="0"/>
              <a:t>A partir daí a maioria dos autores focaria apenas em problemas estruturas para a Administração, trabalhando a pública e as privadas de modo idêntico.</a:t>
            </a:r>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274912"/>
          </a:xfrm>
        </p:spPr>
        <p:txBody>
          <a:bodyPr>
            <a:normAutofit fontScale="92500" lnSpcReduction="10000"/>
          </a:bodyPr>
          <a:lstStyle/>
          <a:p>
            <a:r>
              <a:rPr lang="pt-BR" dirty="0" smtClean="0"/>
              <a:t>A eficiência passou a representar o critério mais importante;</a:t>
            </a:r>
          </a:p>
          <a:p>
            <a:r>
              <a:rPr lang="pt-BR" dirty="0" smtClean="0"/>
              <a:t>Depois viriam autores que contestariam este modelo, afirmando que a eficiência pode conflitar com outros critérios, como a justiça e a participação pública</a:t>
            </a:r>
          </a:p>
          <a:p>
            <a:r>
              <a:rPr lang="pt-BR" dirty="0" smtClean="0"/>
              <a:t>A eficiência, contudo, não pode ser vista apenas em sentido econômico, pois para alguns autores ela expressa valores e uma pretensão de alguém.</a:t>
            </a:r>
          </a:p>
          <a:p>
            <a:r>
              <a:rPr lang="pt-BR" dirty="0" smtClean="0"/>
              <a:t>A Administração Científica entra em conflito com a democracia pois não abre muitos espaços à escolha individual e os interesses de grupo.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274912"/>
          </a:xfrm>
        </p:spPr>
        <p:txBody>
          <a:bodyPr>
            <a:normAutofit/>
          </a:bodyPr>
          <a:lstStyle/>
          <a:p>
            <a:pPr algn="just"/>
            <a:r>
              <a:rPr lang="pt-BR" dirty="0" smtClean="0"/>
              <a:t>CONCLUSÃO: hoje ainda vivemos os problemas da Administração Pública como problemas idênticos aos das administrações privadas. O autor preocupa-se com o fato de quando os autores despertariam para novos caminhos.</a:t>
            </a:r>
          </a:p>
          <a:p>
            <a:pPr algn="just"/>
            <a:r>
              <a:rPr lang="pt-BR" dirty="0" smtClean="0"/>
              <a:t>Hoje a Administração Pública está separada da população e não realiza interesses democráticos.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029520" cy="4698848"/>
          </a:xfrm>
        </p:spPr>
        <p:txBody>
          <a:bodyPr>
            <a:noAutofit/>
          </a:bodyPr>
          <a:lstStyle/>
          <a:p>
            <a:pPr algn="just">
              <a:buNone/>
            </a:pPr>
            <a:r>
              <a:rPr lang="pt-BR" sz="2400" dirty="0" smtClean="0"/>
              <a:t>	“</a:t>
            </a:r>
            <a:r>
              <a:rPr lang="pt-BR" sz="2400" b="1" dirty="0" smtClean="0"/>
              <a:t>Em síntese, o que </a:t>
            </a:r>
            <a:r>
              <a:rPr lang="pt-BR" sz="2400" b="1" dirty="0" err="1" smtClean="0"/>
              <a:t>Denhardt</a:t>
            </a:r>
            <a:r>
              <a:rPr lang="pt-BR" sz="2400" b="1" dirty="0" smtClean="0"/>
              <a:t> nos propicia, em seu livro </a:t>
            </a:r>
            <a:r>
              <a:rPr lang="pt-BR" sz="2400" b="1" i="1" dirty="0" smtClean="0"/>
              <a:t>Teoria Geral de Administração Pública</a:t>
            </a:r>
            <a:r>
              <a:rPr lang="pt-BR" sz="2400" b="1" dirty="0" smtClean="0"/>
              <a:t>, é uma visão vigorosa das dimensões não contempladas em grau adequado pela literatura tradicional, principalmente a ênfase no governo democrático, no interesse público e no papel de cidadão do administrador público como articulador, facilitador e catalisador dos anseios dos cidadãos, tendo sempre em mira possibilitar a </a:t>
            </a:r>
            <a:r>
              <a:rPr lang="pt-BR" sz="2400" b="1" dirty="0" err="1" smtClean="0"/>
              <a:t>coprodução</a:t>
            </a:r>
            <a:r>
              <a:rPr lang="pt-BR" sz="2400" b="1" dirty="0" smtClean="0"/>
              <a:t> dos valores societários publicamente </a:t>
            </a:r>
            <a:r>
              <a:rPr lang="pt-BR" sz="2400" b="1" dirty="0" smtClean="0"/>
              <a:t>definidos” (MENEGASSO, 2009).</a:t>
            </a:r>
            <a:endParaRPr lang="pt-B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CAPÍTULO 1 – A ORGANIZAÇÃO PÚBLICA COMO OBJETO DE APRENDIZAGEM</a:t>
            </a:r>
            <a:endParaRPr lang="pt-BR" dirty="0"/>
          </a:p>
        </p:txBody>
      </p:sp>
      <p:sp>
        <p:nvSpPr>
          <p:cNvPr id="3" name="Espaço Reservado para Conteúdo 2"/>
          <p:cNvSpPr>
            <a:spLocks noGrp="1"/>
          </p:cNvSpPr>
          <p:nvPr>
            <p:ph idx="1"/>
          </p:nvPr>
        </p:nvSpPr>
        <p:spPr>
          <a:xfrm>
            <a:off x="502920" y="530352"/>
            <a:ext cx="7957512" cy="4187952"/>
          </a:xfrm>
        </p:spPr>
        <p:txBody>
          <a:bodyPr>
            <a:normAutofit fontScale="77500" lnSpcReduction="20000"/>
          </a:bodyPr>
          <a:lstStyle/>
          <a:p>
            <a:pPr algn="just"/>
            <a:r>
              <a:rPr lang="pt-BR" dirty="0" smtClean="0"/>
              <a:t>“Temos </a:t>
            </a:r>
            <a:r>
              <a:rPr lang="pt-BR" dirty="0" smtClean="0"/>
              <a:t>que também manter um sentido de qualidade de vida nas organizações. Embora muitas vezes pensemos sobre a burocracia pública como um mecanismo impessoal, na realidade, por trás de cada contato nosso com organizações públicas, está uma longa e complexa cadeia de eventos, percepções e comportamentos humanos que perpassaram a vida diária de muitas pessoas iguais a nós. As organizações são, na verdade, produtos de ações humanas individuais, ações com sentido e significado especiais para quem nelas trabalha. A organização supostamente impessoal é o pano de fundo de um mundo muito </a:t>
            </a:r>
            <a:r>
              <a:rPr lang="pt-BR" dirty="0" smtClean="0"/>
              <a:t>pessoal”.</a:t>
            </a:r>
            <a:endParaRPr lang="pt-BR" dirty="0" smtClean="0"/>
          </a:p>
          <a:p>
            <a:pPr>
              <a:buNone/>
            </a:pP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7957512" cy="4187952"/>
          </a:xfrm>
        </p:spPr>
        <p:txBody>
          <a:bodyPr>
            <a:noAutofit/>
          </a:bodyPr>
          <a:lstStyle/>
          <a:p>
            <a:pPr algn="just">
              <a:buNone/>
            </a:pPr>
            <a:r>
              <a:rPr lang="pt-BR" sz="2200" dirty="0" smtClean="0"/>
              <a:t>   “Tente </a:t>
            </a:r>
            <a:r>
              <a:rPr lang="pt-BR" sz="2200" dirty="0" smtClean="0"/>
              <a:t>entender, a partir do ponto de vista deles, o que exatamente estava acontecendo. Você pode tentar reconstruir, em termos específicos, a análise que eles fizeram da situação. Com base em que conhecimento ou compreensão da vida organizacional eles agiram? De que informações eles dispunham? Que informações eles não tinham? De que maneira eles caracterizavam a sua abordagem geral à vida nas organizações públicas? Que expectativas alimentavam a respeito do comportamento humano? Como viam as tarefas básicas de sua organização? Qual era o entendimento deles sobre o papel dos órgãos de governo e sobre as pessoas que neles trabalhavam? Qual era a relação entre seu quadro de referência e seu comportamento</a:t>
            </a:r>
            <a:r>
              <a:rPr lang="pt-BR" sz="2200" dirty="0" smtClean="0"/>
              <a:t>?”</a:t>
            </a:r>
            <a:endParaRPr lang="pt-BR" sz="2200" dirty="0" smtClean="0"/>
          </a:p>
          <a:p>
            <a:pPr>
              <a:buNone/>
            </a:pPr>
            <a:endParaRPr lang="pt-BR"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7957512" cy="4187952"/>
          </a:xfrm>
        </p:spPr>
        <p:txBody>
          <a:bodyPr>
            <a:noAutofit/>
          </a:bodyPr>
          <a:lstStyle/>
          <a:p>
            <a:pPr algn="just">
              <a:buNone/>
            </a:pPr>
            <a:r>
              <a:rPr lang="pt-BR" sz="2200" dirty="0" smtClean="0"/>
              <a:t>   - Contudo, também os teóricos precisam responder a estas perguntas quando refletem e problematizam. Todo teórico escolhe ressaltar alguns pontos e esconder outros, conforme determinados interesses;</a:t>
            </a:r>
          </a:p>
          <a:p>
            <a:pPr algn="just">
              <a:buNone/>
            </a:pPr>
            <a:endParaRPr lang="pt-BR" sz="2200" dirty="0" smtClean="0"/>
          </a:p>
          <a:p>
            <a:pPr algn="just">
              <a:buNone/>
            </a:pPr>
            <a:r>
              <a:rPr lang="pt-BR" sz="2200" dirty="0" smtClean="0"/>
              <a:t>	</a:t>
            </a:r>
            <a:r>
              <a:rPr lang="pt-BR" sz="2200" dirty="0" smtClean="0"/>
              <a:t>- Ceticismo e necessidade de observar várias teorias, para que possamos analisar a vida em geral de modo mais amplo.</a:t>
            </a:r>
          </a:p>
          <a:p>
            <a:pPr algn="just">
              <a:buNone/>
            </a:pPr>
            <a:endParaRPr lang="pt-BR" sz="2200" dirty="0" smtClean="0"/>
          </a:p>
          <a:p>
            <a:pPr algn="just">
              <a:buNone/>
            </a:pPr>
            <a:r>
              <a:rPr lang="pt-BR" sz="2000" dirty="0" smtClean="0"/>
              <a:t>	</a:t>
            </a:r>
            <a:r>
              <a:rPr lang="pt-BR" sz="2000" b="1" i="1" dirty="0" smtClean="0"/>
              <a:t>“Em </a:t>
            </a:r>
            <a:r>
              <a:rPr lang="pt-BR" sz="2000" b="1" i="1" dirty="0" smtClean="0"/>
              <a:t>termos de linguagem, devemos sempre nos perguntar o que se diz, o que se deixa de dizer e o que se deve dizer na </a:t>
            </a:r>
            <a:r>
              <a:rPr lang="pt-BR" sz="2000" b="1" i="1" dirty="0" err="1" smtClean="0"/>
              <a:t>sequência</a:t>
            </a:r>
            <a:r>
              <a:rPr lang="pt-BR" sz="2000" b="1" i="1" dirty="0" smtClean="0"/>
              <a:t>. Este último ponto é particularmente importante, porque, como se viu em discussão anterior, a teoria convida à </a:t>
            </a:r>
            <a:r>
              <a:rPr lang="pt-BR" sz="2000" b="1" i="1" dirty="0" smtClean="0"/>
              <a:t>ação”.</a:t>
            </a:r>
            <a:endParaRPr lang="pt-BR" sz="2000" b="1" i="1" dirty="0" smtClean="0"/>
          </a:p>
          <a:p>
            <a:pPr>
              <a:buNone/>
            </a:pPr>
            <a:endParaRPr lang="pt-BR"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VISÕES ANTERIORES SOBRE ADMINISTRAÇÃO PÚBLICA</a:t>
            </a:r>
            <a:endParaRPr lang="pt-BR" dirty="0"/>
          </a:p>
        </p:txBody>
      </p:sp>
      <p:sp>
        <p:nvSpPr>
          <p:cNvPr id="3" name="Espaço Reservado para Conteúdo 2"/>
          <p:cNvSpPr>
            <a:spLocks noGrp="1"/>
          </p:cNvSpPr>
          <p:nvPr>
            <p:ph idx="1"/>
          </p:nvPr>
        </p:nvSpPr>
        <p:spPr/>
        <p:txBody>
          <a:bodyPr/>
          <a:lstStyle/>
          <a:p>
            <a:r>
              <a:rPr lang="pt-BR" dirty="0" smtClean="0"/>
              <a:t>1) Administração Pública como parte do processo governamental. Afinidade com a Ciência Política;</a:t>
            </a:r>
          </a:p>
          <a:p>
            <a:r>
              <a:rPr lang="pt-BR" dirty="0" smtClean="0"/>
              <a:t>2) Administração Pública como igual às organizações privadas;</a:t>
            </a:r>
          </a:p>
          <a:p>
            <a:r>
              <a:rPr lang="pt-BR" dirty="0" smtClean="0"/>
              <a:t>3) Administração Pública como campo profissional.</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7813496" cy="4914872"/>
          </a:xfrm>
        </p:spPr>
        <p:txBody>
          <a:bodyPr>
            <a:normAutofit fontScale="77500" lnSpcReduction="20000"/>
          </a:bodyPr>
          <a:lstStyle/>
          <a:p>
            <a:pPr algn="just">
              <a:buNone/>
            </a:pPr>
            <a:r>
              <a:rPr lang="pt-BR" dirty="0" smtClean="0"/>
              <a:t>	“Para </a:t>
            </a:r>
            <a:r>
              <a:rPr lang="pt-BR" dirty="0" smtClean="0"/>
              <a:t>superar as restrições das definições anteriores, impõe-se que a abordagem alternativa contenha as seguintes características: deve tornar claras as perspectivas das abordagens anteriores ao campo – políticas, genéricas e profissionais; deve identificar a administração pública mais como um processo do que como algo que ocorre dentro de um tipo particular de estrutura (por exemplo, hierarquia); e deve enfatizar a natureza pública deste processo, em vez de sua conexão ou ligação com sistemas formais de </a:t>
            </a:r>
            <a:r>
              <a:rPr lang="pt-BR" dirty="0" smtClean="0"/>
              <a:t>governo”.</a:t>
            </a:r>
          </a:p>
          <a:p>
            <a:pPr algn="just">
              <a:buNone/>
            </a:pPr>
            <a:endParaRPr lang="pt-BR" dirty="0" smtClean="0"/>
          </a:p>
          <a:p>
            <a:pPr algn="ctr">
              <a:buNone/>
            </a:pPr>
            <a:r>
              <a:rPr lang="pt-BR" b="1" dirty="0" smtClean="0"/>
              <a:t>	</a:t>
            </a:r>
            <a:r>
              <a:rPr lang="pt-BR" b="1" i="1" dirty="0" smtClean="0"/>
              <a:t>“A </a:t>
            </a:r>
            <a:r>
              <a:rPr lang="pt-BR" b="1" i="1" dirty="0" smtClean="0"/>
              <a:t>administração pública se interessa pela gestão dos processos de mudança que visam atingir os valores societários publicamente </a:t>
            </a:r>
            <a:r>
              <a:rPr lang="pt-BR" b="1" i="1" dirty="0" smtClean="0"/>
              <a:t>definidos”</a:t>
            </a:r>
            <a:endParaRPr lang="pt-BR"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5301208"/>
            <a:ext cx="8183880" cy="949856"/>
          </a:xfrm>
        </p:spPr>
        <p:txBody>
          <a:bodyPr>
            <a:normAutofit fontScale="90000"/>
          </a:bodyPr>
          <a:lstStyle/>
          <a:p>
            <a:r>
              <a:rPr lang="pt-BR" dirty="0" smtClean="0"/>
              <a:t>CAPÍTULO 2 – HERANÇA CULTURAL: MARX, WEBER E FREUD</a:t>
            </a:r>
            <a:endParaRPr lang="pt-BR" dirty="0"/>
          </a:p>
        </p:txBody>
      </p:sp>
      <p:sp>
        <p:nvSpPr>
          <p:cNvPr id="3" name="Espaço Reservado para Conteúdo 2"/>
          <p:cNvSpPr>
            <a:spLocks noGrp="1"/>
          </p:cNvSpPr>
          <p:nvPr>
            <p:ph idx="1"/>
          </p:nvPr>
        </p:nvSpPr>
        <p:spPr/>
        <p:txBody>
          <a:bodyPr>
            <a:normAutofit fontScale="85000" lnSpcReduction="20000"/>
          </a:bodyPr>
          <a:lstStyle/>
          <a:p>
            <a:r>
              <a:rPr lang="pt-BR" dirty="0" smtClean="0"/>
              <a:t>Marx: parte de Hegel que via a História como desenvolvimento dialético da Razão e da Liberdade;</a:t>
            </a:r>
          </a:p>
          <a:p>
            <a:r>
              <a:rPr lang="pt-BR" dirty="0" smtClean="0"/>
              <a:t>Marx adiciona à dialética o materialismo, defendendo que a sociedade reflete lutas de classes e os modos de produção;</a:t>
            </a:r>
          </a:p>
          <a:p>
            <a:r>
              <a:rPr lang="pt-BR" dirty="0" smtClean="0"/>
              <a:t>Em cada sociedade uma minoria controla os meios de produção e o poder, ampliando a sua influência sobre a coletividade;</a:t>
            </a:r>
          </a:p>
          <a:p>
            <a:r>
              <a:rPr lang="pt-BR" dirty="0" smtClean="0"/>
              <a:t>O cidadão precisaria entender a sua sociedade como reflexo dos condicionamentos e influências das classes dominantes.</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7957512" cy="5202904"/>
          </a:xfrm>
        </p:spPr>
        <p:txBody>
          <a:bodyPr>
            <a:normAutofit fontScale="77500" lnSpcReduction="20000"/>
          </a:bodyPr>
          <a:lstStyle/>
          <a:p>
            <a:pPr algn="just"/>
            <a:r>
              <a:rPr lang="pt-BR" dirty="0" smtClean="0"/>
              <a:t>“</a:t>
            </a:r>
            <a:r>
              <a:rPr lang="pt-BR" dirty="0" smtClean="0"/>
              <a:t>No movimento dialético dos processos econômicos na sociedade moderna, as forças de produção parecem exigir um modo de organização cada vez mais opressivo e complexo, que encontra no capitalismo burocrático sua personificação, sua epítome. Nessa situação, os indivíduos sofrem alienação e despersonalização cada vez maiores; eles perdem contato consigo mesmos e com os </a:t>
            </a:r>
            <a:r>
              <a:rPr lang="pt-BR" dirty="0" smtClean="0"/>
              <a:t>outros”. </a:t>
            </a:r>
          </a:p>
          <a:p>
            <a:pPr algn="just"/>
            <a:r>
              <a:rPr lang="pt-BR" dirty="0" smtClean="0"/>
              <a:t>Trabalho como expressão do indivíduo;</a:t>
            </a:r>
          </a:p>
          <a:p>
            <a:pPr algn="just"/>
            <a:r>
              <a:rPr lang="pt-BR" dirty="0" smtClean="0"/>
              <a:t>No capitalismo o trabalho expressa a alienação do trabalhador, que vê o seu resultado fora de si, apenas como benefício dos proprietários;</a:t>
            </a:r>
          </a:p>
          <a:p>
            <a:pPr algn="just"/>
            <a:r>
              <a:rPr lang="pt-BR" dirty="0" smtClean="0"/>
              <a:t>Formula-se uma justificativa social para este sistema alienante;</a:t>
            </a:r>
          </a:p>
          <a:p>
            <a:pPr algn="just"/>
            <a:r>
              <a:rPr lang="pt-BR" dirty="0" smtClean="0"/>
              <a:t>Contudo, esta situação de sofrimento pode ser convite à ação se estimulada por uma crítica social que busque transformar o sistema.</a:t>
            </a:r>
            <a:endParaRPr lang="pt-BR" dirty="0" smtClean="0"/>
          </a:p>
          <a:p>
            <a:endParaRPr lang="pt-B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143</TotalTime>
  <Words>1462</Words>
  <Application>Microsoft Office PowerPoint</Application>
  <PresentationFormat>Apresentação na tela (4:3)</PresentationFormat>
  <Paragraphs>70</Paragraphs>
  <Slides>19</Slides>
  <Notes>0</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Aspecto</vt:lpstr>
      <vt:lpstr>TEORIA GERAL DE ADMINISTRAÇÃO PÚBLICA</vt:lpstr>
      <vt:lpstr>Slide 2</vt:lpstr>
      <vt:lpstr>CAPÍTULO 1 – A ORGANIZAÇÃO PÚBLICA COMO OBJETO DE APRENDIZAGEM</vt:lpstr>
      <vt:lpstr>Slide 4</vt:lpstr>
      <vt:lpstr>Slide 5</vt:lpstr>
      <vt:lpstr>VISÕES ANTERIORES SOBRE ADMINISTRAÇÃO PÚBLICA</vt:lpstr>
      <vt:lpstr>Slide 7</vt:lpstr>
      <vt:lpstr>CAPÍTULO 2 – HERANÇA CULTURAL: MARX, WEBER E FREUD</vt:lpstr>
      <vt:lpstr>Slide 9</vt:lpstr>
      <vt:lpstr>Max Weber</vt:lpstr>
      <vt:lpstr>Max Weber</vt:lpstr>
      <vt:lpstr>Sigmund Freud</vt:lpstr>
      <vt:lpstr>Slide 13</vt:lpstr>
      <vt:lpstr>CAPÍTULO 3 – HERANÇA POLÍTICA: DE WILSON A WALDO</vt:lpstr>
      <vt:lpstr>Slide 15</vt:lpstr>
      <vt:lpstr>Slide 16</vt:lpstr>
      <vt:lpstr>Slide 17</vt:lpstr>
      <vt:lpstr>Slide 18</vt:lpstr>
      <vt:lpstr>Slide 19</vt:lpstr>
    </vt:vector>
  </TitlesOfParts>
  <Company>UFSC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TEORIA GERAL DE ADMINISTRAÇÃO PÚBLICA</dc:title>
  <dc:creator>Camila Baraldi</dc:creator>
  <cp:lastModifiedBy>Camila Baraldi</cp:lastModifiedBy>
  <cp:revision>18</cp:revision>
  <dcterms:created xsi:type="dcterms:W3CDTF">2011-08-23T14:50:58Z</dcterms:created>
  <dcterms:modified xsi:type="dcterms:W3CDTF">2011-08-23T17:14:39Z</dcterms:modified>
</cp:coreProperties>
</file>