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2" r:id="rId3"/>
    <p:sldId id="273" r:id="rId4"/>
    <p:sldId id="274" r:id="rId5"/>
    <p:sldId id="279" r:id="rId6"/>
    <p:sldId id="280" r:id="rId7"/>
    <p:sldId id="281" r:id="rId8"/>
    <p:sldId id="283" r:id="rId9"/>
    <p:sldId id="284" r:id="rId10"/>
    <p:sldId id="286" r:id="rId11"/>
    <p:sldId id="287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259C-8832-4EF8-9BD7-74C01D254323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94652E8-E4F4-4954-B874-1A57A085788E}">
      <dgm:prSet phldrT="[Texto]"/>
      <dgm:spPr/>
      <dgm:t>
        <a:bodyPr/>
        <a:lstStyle/>
        <a:p>
          <a:r>
            <a:rPr lang="pt-BR" dirty="0" smtClean="0"/>
            <a:t>Flexibilidade (escolhas e habilidades flexíveis)</a:t>
          </a:r>
          <a:endParaRPr lang="pt-BR" dirty="0"/>
        </a:p>
      </dgm:t>
    </dgm:pt>
    <dgm:pt modelId="{7B5F4175-C7FD-433E-9017-17FA0CB35540}" type="parTrans" cxnId="{D6EF509F-7352-431D-85CE-AE1869926CC4}">
      <dgm:prSet/>
      <dgm:spPr/>
      <dgm:t>
        <a:bodyPr/>
        <a:lstStyle/>
        <a:p>
          <a:endParaRPr lang="pt-BR"/>
        </a:p>
      </dgm:t>
    </dgm:pt>
    <dgm:pt modelId="{613DD1A1-DBFD-45E3-A403-D87E690D4D03}" type="sibTrans" cxnId="{D6EF509F-7352-431D-85CE-AE1869926CC4}">
      <dgm:prSet/>
      <dgm:spPr/>
      <dgm:t>
        <a:bodyPr/>
        <a:lstStyle/>
        <a:p>
          <a:endParaRPr lang="pt-BR"/>
        </a:p>
      </dgm:t>
    </dgm:pt>
    <dgm:pt modelId="{612DC0E0-C645-4EBA-BA0A-FF579857F25E}">
      <dgm:prSet phldrT="[Texto]"/>
      <dgm:spPr/>
      <dgm:t>
        <a:bodyPr/>
        <a:lstStyle/>
        <a:p>
          <a:r>
            <a:rPr lang="pt-BR" dirty="0" smtClean="0"/>
            <a:t>Rigidez (padrões e regras fixas)</a:t>
          </a:r>
          <a:endParaRPr lang="pt-BR" dirty="0"/>
        </a:p>
      </dgm:t>
    </dgm:pt>
    <dgm:pt modelId="{CF6A6C40-E0AC-406C-9FA3-D2645AC683BB}" type="parTrans" cxnId="{5DF059BA-972F-4297-A347-03B97E9A1553}">
      <dgm:prSet/>
      <dgm:spPr/>
      <dgm:t>
        <a:bodyPr/>
        <a:lstStyle/>
        <a:p>
          <a:endParaRPr lang="pt-BR"/>
        </a:p>
      </dgm:t>
    </dgm:pt>
    <dgm:pt modelId="{54985696-0267-48E2-922C-7EBE2E5BC5BB}" type="sibTrans" cxnId="{5DF059BA-972F-4297-A347-03B97E9A1553}">
      <dgm:prSet/>
      <dgm:spPr/>
      <dgm:t>
        <a:bodyPr/>
        <a:lstStyle/>
        <a:p>
          <a:endParaRPr lang="pt-BR"/>
        </a:p>
      </dgm:t>
    </dgm:pt>
    <dgm:pt modelId="{625FBBB4-4921-4ED8-96F6-FFF6F9D48A05}" type="pres">
      <dgm:prSet presAssocID="{D3C5259C-8832-4EF8-9BD7-74C01D25432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4E5B4E-32C3-49CB-902E-BC2895F9120D}" type="pres">
      <dgm:prSet presAssocID="{694652E8-E4F4-4954-B874-1A57A085788E}" presName="upArrow" presStyleLbl="node1" presStyleIdx="0" presStyleCnt="2"/>
      <dgm:spPr/>
    </dgm:pt>
    <dgm:pt modelId="{FCF597A7-6C6E-4195-91E1-7BF7B1B88BC8}" type="pres">
      <dgm:prSet presAssocID="{694652E8-E4F4-4954-B874-1A57A085788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05A8E0-ABCF-4A97-8AE6-02AAEA832C06}" type="pres">
      <dgm:prSet presAssocID="{612DC0E0-C645-4EBA-BA0A-FF579857F25E}" presName="downArrow" presStyleLbl="node1" presStyleIdx="1" presStyleCnt="2"/>
      <dgm:spPr/>
    </dgm:pt>
    <dgm:pt modelId="{AFE6D057-34FA-4AF2-AE23-7BF54DBCBF57}" type="pres">
      <dgm:prSet presAssocID="{612DC0E0-C645-4EBA-BA0A-FF579857F25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6EF509F-7352-431D-85CE-AE1869926CC4}" srcId="{D3C5259C-8832-4EF8-9BD7-74C01D254323}" destId="{694652E8-E4F4-4954-B874-1A57A085788E}" srcOrd="0" destOrd="0" parTransId="{7B5F4175-C7FD-433E-9017-17FA0CB35540}" sibTransId="{613DD1A1-DBFD-45E3-A403-D87E690D4D03}"/>
    <dgm:cxn modelId="{A5FC6CE8-8B1E-418E-B603-1C0602AE3AC9}" type="presOf" srcId="{694652E8-E4F4-4954-B874-1A57A085788E}" destId="{FCF597A7-6C6E-4195-91E1-7BF7B1B88BC8}" srcOrd="0" destOrd="0" presId="urn:microsoft.com/office/officeart/2005/8/layout/arrow4"/>
    <dgm:cxn modelId="{50E5E7A3-AC64-4040-873B-5D3557CA84B4}" type="presOf" srcId="{612DC0E0-C645-4EBA-BA0A-FF579857F25E}" destId="{AFE6D057-34FA-4AF2-AE23-7BF54DBCBF57}" srcOrd="0" destOrd="0" presId="urn:microsoft.com/office/officeart/2005/8/layout/arrow4"/>
    <dgm:cxn modelId="{5DF059BA-972F-4297-A347-03B97E9A1553}" srcId="{D3C5259C-8832-4EF8-9BD7-74C01D254323}" destId="{612DC0E0-C645-4EBA-BA0A-FF579857F25E}" srcOrd="1" destOrd="0" parTransId="{CF6A6C40-E0AC-406C-9FA3-D2645AC683BB}" sibTransId="{54985696-0267-48E2-922C-7EBE2E5BC5BB}"/>
    <dgm:cxn modelId="{7C8FFB3B-9788-4557-833B-381523E0804D}" type="presOf" srcId="{D3C5259C-8832-4EF8-9BD7-74C01D254323}" destId="{625FBBB4-4921-4ED8-96F6-FFF6F9D48A05}" srcOrd="0" destOrd="0" presId="urn:microsoft.com/office/officeart/2005/8/layout/arrow4"/>
    <dgm:cxn modelId="{785A3217-17A9-43C5-9A79-6116B5061578}" type="presParOf" srcId="{625FBBB4-4921-4ED8-96F6-FFF6F9D48A05}" destId="{484E5B4E-32C3-49CB-902E-BC2895F9120D}" srcOrd="0" destOrd="0" presId="urn:microsoft.com/office/officeart/2005/8/layout/arrow4"/>
    <dgm:cxn modelId="{FD243189-E377-4D03-9EBE-FFF67BBADF4C}" type="presParOf" srcId="{625FBBB4-4921-4ED8-96F6-FFF6F9D48A05}" destId="{FCF597A7-6C6E-4195-91E1-7BF7B1B88BC8}" srcOrd="1" destOrd="0" presId="urn:microsoft.com/office/officeart/2005/8/layout/arrow4"/>
    <dgm:cxn modelId="{2B51B019-905B-4254-AAD2-5375281AF8C5}" type="presParOf" srcId="{625FBBB4-4921-4ED8-96F6-FFF6F9D48A05}" destId="{1B05A8E0-ABCF-4A97-8AE6-02AAEA832C06}" srcOrd="2" destOrd="0" presId="urn:microsoft.com/office/officeart/2005/8/layout/arrow4"/>
    <dgm:cxn modelId="{C564B9B4-ED86-44D2-8430-DCF885399B20}" type="presParOf" srcId="{625FBBB4-4921-4ED8-96F6-FFF6F9D48A05}" destId="{AFE6D057-34FA-4AF2-AE23-7BF54DBCBF5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4E5B4E-32C3-49CB-902E-BC2895F9120D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597A7-6C6E-4195-91E1-7BF7B1B88BC8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Flexibilidade (escolhas e habilidades flexíveis)</a:t>
          </a:r>
          <a:endParaRPr lang="pt-BR" sz="3800" kern="1200" dirty="0"/>
        </a:p>
      </dsp:txBody>
      <dsp:txXfrm>
        <a:off x="2801767" y="0"/>
        <a:ext cx="4608576" cy="2172462"/>
      </dsp:txXfrm>
    </dsp:sp>
    <dsp:sp modelId="{1B05A8E0-ABCF-4A97-8AE6-02AAEA832C06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6D057-34FA-4AF2-AE23-7BF54DBCBF57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Rigidez (padrões e regras fixas)</a:t>
          </a:r>
          <a:endParaRPr lang="pt-BR" sz="3800" kern="1200" dirty="0"/>
        </a:p>
      </dsp:txBody>
      <dsp:txXfrm>
        <a:off x="3616497" y="2353500"/>
        <a:ext cx="4608576" cy="217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23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12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73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58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12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1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72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57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71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0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97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B9FF-DFA8-4A9C-8E8B-8CDA2CA6D8C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CE2B-5A74-4A2C-A31B-90277B061D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5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fos.su.se/physical/sash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FANTASMA DA MÁQUINA</a:t>
            </a:r>
            <a:br>
              <a:rPr lang="pt-BR" dirty="0" smtClean="0"/>
            </a:br>
            <a:r>
              <a:rPr lang="pt-BR" dirty="0" smtClean="0"/>
              <a:t>Arthur </a:t>
            </a:r>
            <a:r>
              <a:rPr lang="pt-BR" dirty="0" err="1" smtClean="0"/>
              <a:t>Koestler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3"/>
          <p:cNvSpPr>
            <a:spLocks noChangeArrowheads="1"/>
          </p:cNvSpPr>
          <p:nvPr/>
        </p:nvSpPr>
        <p:spPr bwMode="auto">
          <a:xfrm>
            <a:off x="611188" y="1412875"/>
            <a:ext cx="82089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Como, von Bertalanffy escreveu: “Os organismos não são máquinas, mas podem, até certo ponto, converter-se em máquinas, congelar-se em máquinas. Nunca completamente, contudo, porque um organismo completamente mecanizado seria incapaz de reagir às condições incessantemente em mudança do mundo, exterior”.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Degrau de cada vez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smtClean="0"/>
              <a:t>Se nos pedirem para explicar como é que andamos de bicicleta, arriscamo-nos a compartilhar um destino semelhante.</a:t>
            </a:r>
          </a:p>
          <a:p>
            <a:pPr algn="just" eaLnBrk="1" hangingPunct="1"/>
            <a:r>
              <a:rPr lang="pt-BR" smtClean="0"/>
              <a:t>A perda do controle direto sobre processos situados em níveis inferiores da hierarquia corporal é parte do preço que se paga pela diferenciação e especialização.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4632" cy="2234679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GÊNESE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2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3200" dirty="0" smtClean="0"/>
              <a:t>A ESTRATÉGIA DO EMBRIÃO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2188839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Dificilmente haverá um evolucionista vivo que não haja expressado opiniões heréticas com referência a certos aspectos particulares da doutrina ortodoxa.</a:t>
            </a:r>
          </a:p>
          <a:p>
            <a:pPr algn="just"/>
            <a:r>
              <a:rPr lang="pt-BR" sz="2400" dirty="0" smtClean="0"/>
              <a:t>Ninguém conseguiu uma alternativa para oferecer</a:t>
            </a:r>
          </a:p>
          <a:p>
            <a:pPr algn="just"/>
            <a:r>
              <a:rPr lang="pt-BR" sz="2400" dirty="0" smtClean="0"/>
              <a:t>Cidadela neodarwiniana ainda se mantém</a:t>
            </a:r>
            <a:endParaRPr lang="en-US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96516"/>
            <a:ext cx="3024336" cy="2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7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899592" y="4293096"/>
            <a:ext cx="3024336" cy="1656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Cabeças redondas</a:t>
            </a:r>
          </a:p>
          <a:p>
            <a:pPr algn="ctr"/>
            <a:r>
              <a:rPr lang="pt-BR" dirty="0" smtClean="0"/>
              <a:t>Lamarckistas</a:t>
            </a:r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5126245" y="1628800"/>
            <a:ext cx="3024336" cy="16561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Cavaleiros Darwinistas</a:t>
            </a:r>
            <a:endParaRPr lang="en-US" dirty="0"/>
          </a:p>
        </p:txBody>
      </p:sp>
      <p:sp>
        <p:nvSpPr>
          <p:cNvPr id="7" name="Multiplicar 6"/>
          <p:cNvSpPr/>
          <p:nvPr/>
        </p:nvSpPr>
        <p:spPr>
          <a:xfrm>
            <a:off x="4057422" y="3284984"/>
            <a:ext cx="1080120" cy="792088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64512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brasilescola.com/upload/e/Lamar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0764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11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dirty="0" smtClean="0"/>
              <a:t>   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35896" y="854074"/>
            <a:ext cx="5112568" cy="54552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600" dirty="0" smtClean="0"/>
              <a:t>“Caso </a:t>
            </a:r>
            <a:r>
              <a:rPr lang="pt-BR" sz="2600" dirty="0" err="1" smtClean="0"/>
              <a:t>Lysenko</a:t>
            </a:r>
            <a:r>
              <a:rPr lang="pt-BR" sz="2600" dirty="0" smtClean="0"/>
              <a:t>”</a:t>
            </a:r>
          </a:p>
          <a:p>
            <a:pPr algn="just"/>
            <a:r>
              <a:rPr lang="pt-BR" sz="2600" dirty="0" smtClean="0"/>
              <a:t>Lamarck acreditava que as modificações adaptativas do físico e dos modos de vida que um animal adquire para enfrentar de modo mais eficiente o ambiente são hereditariamente transmitidas aos seus descendentes (“hereditariedade dos caracteres adquiridos”). </a:t>
            </a:r>
          </a:p>
          <a:p>
            <a:pPr algn="just"/>
            <a:r>
              <a:rPr lang="pt-BR" sz="2600" dirty="0" smtClean="0"/>
              <a:t>Dessa maneira, se um pugilista desenvolver músculos fortes através do treinamento, seu filho, de acordo com Lamarck, deveria nascer também com fortes músculos. </a:t>
            </a:r>
            <a:endParaRPr lang="en-US" sz="2600" dirty="0"/>
          </a:p>
        </p:txBody>
      </p:sp>
      <p:pic>
        <p:nvPicPr>
          <p:cNvPr id="2050" name="Picture 2" descr="https://encrypted-tbn1.google.com/images?q=tbn:ANd9GcTDJN9rO_UHsG7mpgqunNPvnRrAh2gdUEz0WGm_mfiHw-arj5ujy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54" y="764704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79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DOCILIDADE E DETERMINAÇÃO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dirty="0" smtClean="0"/>
              <a:t>Necessárias 56 gerações de células para produzir um ser humano a partir de um só óvulo fertilizado.</a:t>
            </a:r>
          </a:p>
          <a:p>
            <a:pPr marL="0" indent="0" algn="just">
              <a:buNone/>
            </a:pPr>
            <a:r>
              <a:rPr lang="pt-BR" sz="2600" dirty="0" smtClean="0"/>
              <a:t>a) Multiplicação das células por divisão </a:t>
            </a:r>
          </a:p>
          <a:p>
            <a:pPr marL="0" indent="0" algn="just">
              <a:buNone/>
            </a:pPr>
            <a:r>
              <a:rPr lang="pt-BR" sz="2600" dirty="0" smtClean="0"/>
              <a:t>b) Especialização estrutural e funcional das células (diferenciação)</a:t>
            </a:r>
          </a:p>
          <a:p>
            <a:pPr marL="0" indent="0" algn="just">
              <a:buNone/>
            </a:pPr>
            <a:r>
              <a:rPr lang="pt-BR" sz="2600" dirty="0" smtClean="0"/>
              <a:t>c) Modelagem do organismo (morfogênese)</a:t>
            </a:r>
          </a:p>
          <a:p>
            <a:pPr algn="just"/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</p:txBody>
      </p:sp>
      <p:pic>
        <p:nvPicPr>
          <p:cNvPr id="4" name="Picture 13" descr="DNA Conformation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568962"/>
            <a:ext cx="1700460" cy="25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9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04664"/>
            <a:ext cx="7992888" cy="15121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dirty="0" smtClean="0"/>
              <a:t>Nossa mente se assusta ante a ideia de que os genes de um óvulo fertilizado devem conter dentro dele dispositivos para todas e cada uma das contingências particulares que cada uma das 56 gerações de células-filhas poderá encontrar no processo.</a:t>
            </a:r>
            <a:endParaRPr lang="en-US" sz="18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12160" y="23488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9713" y="2358201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Problema menos desconcertante se substituir o “esquema genético” (rigidamente copiado) pelo cânone de regras genéticas (estabelecidas) deixando lugar para escolhas alternativas, i.e. estratégias flexíveis guiadas por realimentações e indicadores do </a:t>
            </a:r>
            <a:r>
              <a:rPr lang="pt-BR" b="1" dirty="0" smtClean="0"/>
              <a:t>ambiente</a:t>
            </a:r>
            <a:r>
              <a:rPr lang="pt-BR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4860032" y="494116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Prevalece uma relação análoga entre o código genético, de origem antiga e as habilidades pré-natais do embrião em crescimento.</a:t>
            </a:r>
            <a:endParaRPr lang="en-US" dirty="0" smtClean="0"/>
          </a:p>
          <a:p>
            <a:pPr algn="just"/>
            <a:endParaRPr lang="en-US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2285937" y="5589240"/>
            <a:ext cx="201622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6" idx="2"/>
          </p:cNvCxnSpPr>
          <p:nvPr/>
        </p:nvCxnSpPr>
        <p:spPr>
          <a:xfrm>
            <a:off x="2285937" y="4943524"/>
            <a:ext cx="0" cy="64571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2195736" y="1484784"/>
            <a:ext cx="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s://encrypted-tbn1.google.com/images?q=tbn:ANd9GcREJ_qIQyMyUkmU36rc0SjW0yOcD7utKs0Mbz4sSnYnCiE_9ADI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985282"/>
            <a:ext cx="2682968" cy="22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1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 TECLADO GENÉTICO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Todas as células do corpo contêm o mesmo conjunto completo de cromossomos, como podem uma célula nervosa e uma célula renal cumprir tarefas tão diferentes, se é que são governadas pelo mesmo conjunto de leis?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039395" cy="317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39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131" y="3140968"/>
            <a:ext cx="8229600" cy="3268960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Na linguagem da Genética, a fita adesiva é conhecida como “o repressor”. O agente que atinge a tecla e ativa o gene é o “indutor”. Um gene que sofreu mutação é uma tecla que saiu de tom. Quando um bom bocado de teclas saiu bastante fora de tom, pedem-nos que acreditemos que o resultado é uma nova e maravilhosa melodia muito melhorada. Um réptil que se transformou em ave ou um macaco que passou a homem. 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808312" cy="247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29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TIMONEIRO</a:t>
            </a:r>
          </a:p>
        </p:txBody>
      </p:sp>
      <p:pic>
        <p:nvPicPr>
          <p:cNvPr id="2051" name="Espaço Reservado para Conteúdo 3" descr="Timonei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67125" y="2957513"/>
            <a:ext cx="1809750" cy="18097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3268960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Nos tipos de hierarquia anteriormente discutidos, o fator tempo desempenhava um papel relativamente secundário. Na hierarquia </a:t>
            </a:r>
            <a:r>
              <a:rPr lang="pt-BR" sz="2200" dirty="0" err="1" smtClean="0"/>
              <a:t>desenvolvimental</a:t>
            </a:r>
            <a:r>
              <a:rPr lang="pt-BR" sz="2200" dirty="0" smtClean="0"/>
              <a:t>, o ápice é o óvulo fertilizado, o eixo da árvore ramificada é o progresso do tempo e os níveis da hierarquia são etapas sucessivas de desenvolvimento. A estrutura do embrião em crescimento, a qualquer momento dado, é um corte transversal em ângulo reto com o eixo do tempo e as </a:t>
            </a:r>
            <a:r>
              <a:rPr lang="pt-BR" sz="2200" b="1" dirty="0" smtClean="0"/>
              <a:t>duas faces de </a:t>
            </a:r>
            <a:r>
              <a:rPr lang="pt-BR" sz="2200" b="1" dirty="0" err="1" smtClean="0"/>
              <a:t>Jano</a:t>
            </a:r>
            <a:r>
              <a:rPr lang="pt-BR" sz="2200" b="1" dirty="0" smtClean="0"/>
              <a:t> </a:t>
            </a:r>
            <a:r>
              <a:rPr lang="pt-BR" sz="2200" dirty="0" smtClean="0"/>
              <a:t>estão voltadas para o passado e para o futuro.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4212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: TEMA E VARIAÇÕES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0575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7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 SELEÇÃO INTERNA</a:t>
            </a:r>
            <a:endParaRPr lang="en-US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À medida que o olho se forma, as diferentes partes se influenciam mutuamente.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60032" y="1772816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primórdio de órgão em </a:t>
            </a:r>
            <a:r>
              <a:rPr lang="pt-BR" dirty="0" smtClean="0"/>
              <a:t>crescimento </a:t>
            </a:r>
            <a:r>
              <a:rPr lang="pt-BR" dirty="0"/>
              <a:t>do embrião é um </a:t>
            </a:r>
            <a:r>
              <a:rPr lang="pt-BR" dirty="0" err="1"/>
              <a:t>hólon</a:t>
            </a:r>
            <a:r>
              <a:rPr lang="pt-BR" dirty="0"/>
              <a:t> autônomo, o qual, se parte de seu </a:t>
            </a:r>
            <a:r>
              <a:rPr lang="pt-BR" dirty="0" smtClean="0"/>
              <a:t>tecido for </a:t>
            </a:r>
            <a:r>
              <a:rPr lang="pt-BR" dirty="0"/>
              <a:t>retirada, desenvolver-se-á, não obstante, em um olho normal, </a:t>
            </a:r>
            <a:r>
              <a:rPr lang="pt-BR" dirty="0" smtClean="0"/>
              <a:t>graças </a:t>
            </a:r>
            <a:r>
              <a:rPr lang="pt-BR" dirty="0"/>
              <a:t>às suas propriedades </a:t>
            </a:r>
            <a:r>
              <a:rPr lang="pt-BR" dirty="0" err="1"/>
              <a:t>auto-reguladoras</a:t>
            </a:r>
            <a:r>
              <a:rPr lang="pt-BR" dirty="0"/>
              <a:t>. Não é de modo algum </a:t>
            </a:r>
            <a:r>
              <a:rPr lang="pt-BR" dirty="0" smtClean="0"/>
              <a:t>surpreendente </a:t>
            </a:r>
            <a:r>
              <a:rPr lang="pt-BR" dirty="0"/>
              <a:t>que </a:t>
            </a:r>
            <a:r>
              <a:rPr lang="pt-BR" dirty="0" smtClean="0"/>
              <a:t>ele </a:t>
            </a:r>
            <a:r>
              <a:rPr lang="pt-BR" dirty="0"/>
              <a:t>desenvolva os mesmos </a:t>
            </a:r>
            <a:r>
              <a:rPr lang="pt-BR" dirty="0" smtClean="0"/>
              <a:t>poderes </a:t>
            </a:r>
            <a:r>
              <a:rPr lang="pt-BR" dirty="0" err="1"/>
              <a:t>auto-reguladores</a:t>
            </a:r>
            <a:r>
              <a:rPr lang="pt-BR" dirty="0"/>
              <a:t> ou </a:t>
            </a:r>
            <a:r>
              <a:rPr lang="pt-BR" dirty="0" smtClean="0"/>
              <a:t>“</a:t>
            </a:r>
            <a:r>
              <a:rPr lang="pt-BR" dirty="0"/>
              <a:t>estratégias flexíveis” de crescimento, se o distúrbio </a:t>
            </a:r>
            <a:r>
              <a:rPr lang="pt-BR" dirty="0" smtClean="0"/>
              <a:t>for </a:t>
            </a:r>
            <a:r>
              <a:rPr lang="pt-BR" dirty="0"/>
              <a:t>causado não por </a:t>
            </a:r>
            <a:r>
              <a:rPr lang="pt-BR" dirty="0" smtClean="0"/>
              <a:t>um </a:t>
            </a:r>
            <a:r>
              <a:rPr lang="pt-BR" dirty="0"/>
              <a:t>agente humano, mas por um gene que sofreu uma </a:t>
            </a:r>
            <a:r>
              <a:rPr lang="pt-BR" dirty="0" smtClean="0"/>
              <a:t>mutação</a:t>
            </a:r>
            <a:r>
              <a:rPr lang="pt-BR" dirty="0"/>
              <a:t>.</a:t>
            </a:r>
            <a:r>
              <a:rPr lang="pt-BR" dirty="0" smtClean="0"/>
              <a:t> </a:t>
            </a:r>
            <a:r>
              <a:rPr lang="pt-BR" dirty="0"/>
              <a:t>A mutação ocasional apenas faz disparar o processo; </a:t>
            </a:r>
            <a:r>
              <a:rPr lang="pt-BR" dirty="0" smtClean="0"/>
              <a:t>as </a:t>
            </a:r>
            <a:r>
              <a:rPr lang="pt-BR" dirty="0"/>
              <a:t>“habilidades pré-natais” do embrião farão o resto, a cada geração </a:t>
            </a:r>
            <a:r>
              <a:rPr lang="pt-BR" dirty="0" smtClean="0"/>
              <a:t>sucessiva</a:t>
            </a:r>
            <a:r>
              <a:rPr lang="pt-B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4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ENIGMA DA HOMOLOGIA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8220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763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DO EQUILÍBRIO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2" cy="488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89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 “DOPPELGÄNGERS”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600922" cy="549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33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TRINTA E SEIS ENREDOS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 evolução </a:t>
            </a:r>
            <a:r>
              <a:rPr lang="pt-BR" dirty="0"/>
              <a:t>da vida é um jogo jogado de acordo com regras fixas que </a:t>
            </a:r>
            <a:r>
              <a:rPr lang="pt-BR" dirty="0" smtClean="0"/>
              <a:t>limitam </a:t>
            </a:r>
            <a:r>
              <a:rPr lang="pt-BR" dirty="0"/>
              <a:t>suas </a:t>
            </a:r>
            <a:r>
              <a:rPr lang="pt-BR" dirty="0" smtClean="0"/>
              <a:t>possibilidades</a:t>
            </a:r>
            <a:r>
              <a:rPr lang="pt-BR" dirty="0"/>
              <a:t>, mas deixam um campo de ação suficiente para </a:t>
            </a:r>
            <a:r>
              <a:rPr lang="pt-BR" dirty="0" smtClean="0"/>
              <a:t>um </a:t>
            </a:r>
            <a:r>
              <a:rPr lang="pt-BR" dirty="0"/>
              <a:t>número ilimitado de variações. As regras são inerentes à estrutura </a:t>
            </a:r>
            <a:r>
              <a:rPr lang="pt-BR" dirty="0" smtClean="0"/>
              <a:t>básica </a:t>
            </a:r>
            <a:r>
              <a:rPr lang="pt-BR" dirty="0"/>
              <a:t>da matéria viva; as variações derivam-se das estratégias adaptativas.</a:t>
            </a:r>
            <a:endParaRPr lang="en-US" dirty="0"/>
          </a:p>
          <a:p>
            <a:pPr algn="just"/>
            <a:r>
              <a:rPr lang="pt-BR" dirty="0"/>
              <a:t>As limitações são inerentes à estrutura físico-química da matéria viva, tal como existe na Terra — e, presumivelmente, em qualquer planeta cujas condições sejam remotamente similares às aqui existentes. </a:t>
            </a:r>
            <a:r>
              <a:rPr lang="pt-BR" dirty="0" smtClean="0"/>
              <a:t>Mas,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29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TRINTA E SEIS ENREDOS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</a:t>
            </a:r>
            <a:r>
              <a:rPr lang="pt-BR" dirty="0"/>
              <a:t>há limite para o que um artista pode fazer com a magra lista de 36 temas de </a:t>
            </a:r>
            <a:r>
              <a:rPr lang="pt-BR" dirty="0" err="1"/>
              <a:t>Carion</a:t>
            </a:r>
            <a:r>
              <a:rPr lang="pt-BR" dirty="0"/>
              <a:t> </a:t>
            </a:r>
            <a:r>
              <a:rPr lang="pt-BR" dirty="0" err="1"/>
              <a:t>Gozzi</a:t>
            </a:r>
            <a:r>
              <a:rPr lang="pt-BR" dirty="0"/>
              <a:t> (*</a:t>
            </a:r>
            <a:r>
              <a:rPr lang="pt-BR" dirty="0" err="1"/>
              <a:t>Turandot</a:t>
            </a:r>
            <a:r>
              <a:rPr lang="pt-BR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975047" cy="199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65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Próximo encontro...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Evolução II: Progresso pela iniciativa, páginas 169 à 240.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Hierarquias “interligadas” ou “entrelaçadas” </a:t>
            </a:r>
            <a:endParaRPr lang="pt-BR" dirty="0"/>
          </a:p>
        </p:txBody>
      </p:sp>
      <p:pic>
        <p:nvPicPr>
          <p:cNvPr id="3075" name="Espaço Reservado para Conteúdo 3" descr="9137arvo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Hierarquias “interligadas” ou “entrelaçadas” </a:t>
            </a:r>
            <a:endParaRPr lang="pt-BR" dirty="0"/>
          </a:p>
        </p:txBody>
      </p:sp>
      <p:pic>
        <p:nvPicPr>
          <p:cNvPr id="4099" name="Espaço Reservado para Conteúdo 5" descr="floresta-tropic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600200"/>
            <a:ext cx="40005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Experiência com um gato</a:t>
            </a:r>
          </a:p>
        </p:txBody>
      </p:sp>
      <p:pic>
        <p:nvPicPr>
          <p:cNvPr id="9219" name="Espaço Reservado para Conteúdo 3" descr="6033872_qqr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708275"/>
            <a:ext cx="4286250" cy="2857500"/>
          </a:xfrm>
        </p:spPr>
      </p:pic>
      <p:pic>
        <p:nvPicPr>
          <p:cNvPr id="9220" name="Imagem 4" descr="metronom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3810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mtClean="0"/>
              <a:t>“Sou eu quem decide o que é um estímulo e o que não é”.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i="1" smtClean="0"/>
              <a:t>Uma Holarquia de Hólons</a:t>
            </a:r>
            <a:endParaRPr lang="pt-BR" smtClean="0"/>
          </a:p>
        </p:txBody>
      </p:sp>
      <p:pic>
        <p:nvPicPr>
          <p:cNvPr id="11267" name="Espaço Reservado para Conteúdo 3" descr="motoris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700213"/>
            <a:ext cx="3810000" cy="2857500"/>
          </a:xfrm>
        </p:spPr>
      </p:pic>
      <p:sp>
        <p:nvSpPr>
          <p:cNvPr id="11268" name="Retângulo 4"/>
          <p:cNvSpPr>
            <a:spLocks noChangeArrowheads="1"/>
          </p:cNvSpPr>
          <p:nvPr/>
        </p:nvSpPr>
        <p:spPr bwMode="auto">
          <a:xfrm>
            <a:off x="900113" y="5229225"/>
            <a:ext cx="741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>
                <a:latin typeface="Cambria" pitchFamily="18" charset="0"/>
              </a:rPr>
              <a:t>A criatura hierarquicamente organizada que sou acha-se, de fato, funcionando em uma hierarquia de ambientes, orientados por uma hierarquia de realimentações.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Escala da Hierarquia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Originalidade</a:t>
            </a:r>
          </a:p>
        </p:txBody>
      </p:sp>
      <p:pic>
        <p:nvPicPr>
          <p:cNvPr id="14339" name="Espaço Reservado para Conteúdo 3" descr="casu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57338"/>
            <a:ext cx="3389313" cy="4525962"/>
          </a:xfrm>
        </p:spPr>
      </p:pic>
      <p:pic>
        <p:nvPicPr>
          <p:cNvPr id="14340" name="Imagem 4" descr="vesp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205038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355976" y="4725144"/>
            <a:ext cx="4176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“Todas as coisas boas que existem são frutos da originalidade” John Stuart Mill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949</Words>
  <Application>Microsoft Office PowerPoint</Application>
  <PresentationFormat>Apresentação na tela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O FANTASMA DA MÁQUINA Arthur Koestler</vt:lpstr>
      <vt:lpstr>TIMONEIRO</vt:lpstr>
      <vt:lpstr>Hierarquias “interligadas” ou “entrelaçadas” </vt:lpstr>
      <vt:lpstr>Hierarquias “interligadas” ou “entrelaçadas” </vt:lpstr>
      <vt:lpstr>Experiência com um gato</vt:lpstr>
      <vt:lpstr>Slide 6</vt:lpstr>
      <vt:lpstr>Uma Holarquia de Hólons</vt:lpstr>
      <vt:lpstr>Escala da Hierarquia</vt:lpstr>
      <vt:lpstr>Originalidade</vt:lpstr>
      <vt:lpstr>Slide 10</vt:lpstr>
      <vt:lpstr>Degrau de cada vez</vt:lpstr>
      <vt:lpstr> GÊNESE </vt:lpstr>
      <vt:lpstr> A ESTRATÉGIA DO EMBRIÃO</vt:lpstr>
      <vt:lpstr>Slide 14</vt:lpstr>
      <vt:lpstr>   </vt:lpstr>
      <vt:lpstr>DOCILIDADE E DETERMINAÇÃO</vt:lpstr>
      <vt:lpstr>Slide 17</vt:lpstr>
      <vt:lpstr>O TECLADO GENÉTICO</vt:lpstr>
      <vt:lpstr>Slide 19</vt:lpstr>
      <vt:lpstr>Slide 20</vt:lpstr>
      <vt:lpstr>EVOLUÇÃO : TEMA E VARIAÇÕES</vt:lpstr>
      <vt:lpstr>A SELEÇÃO INTERNA</vt:lpstr>
      <vt:lpstr>O ENIGMA DA HOMOLOGIA</vt:lpstr>
      <vt:lpstr>A LEI DO EQUILÍBRIO</vt:lpstr>
      <vt:lpstr> OS “DOPPELGÄNGERS” </vt:lpstr>
      <vt:lpstr>OS TRINTA E SEIS ENREDOS</vt:lpstr>
      <vt:lpstr>OS TRINTA E SEIS ENREDOS</vt:lpstr>
      <vt:lpstr>Próximo encontro...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FANTASMA DA MÁQUINA Arthur Koestler</dc:title>
  <dc:creator>Paula</dc:creator>
  <cp:lastModifiedBy>PMSC</cp:lastModifiedBy>
  <cp:revision>14</cp:revision>
  <dcterms:created xsi:type="dcterms:W3CDTF">2012-04-04T01:59:30Z</dcterms:created>
  <dcterms:modified xsi:type="dcterms:W3CDTF">2012-04-09T19:28:55Z</dcterms:modified>
</cp:coreProperties>
</file>