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12/3/2011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12/3/2011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728192"/>
          </a:xfrm>
        </p:spPr>
        <p:txBody>
          <a:bodyPr/>
          <a:lstStyle/>
          <a:p>
            <a:r>
              <a:rPr lang="pt-BR" sz="2000" b="1" kern="0" dirty="0">
                <a:effectLst/>
                <a:latin typeface="Times New Roman"/>
              </a:rPr>
              <a:t>Capítulo VII</a:t>
            </a:r>
            <a:r>
              <a:rPr lang="pt-BR" sz="2800" b="1" kern="0" dirty="0">
                <a:effectLst/>
                <a:latin typeface="Times New Roman"/>
              </a:rPr>
              <a:t/>
            </a:r>
            <a:br>
              <a:rPr lang="pt-BR" sz="2800" b="1" kern="0" dirty="0">
                <a:effectLst/>
                <a:latin typeface="Times New Roman"/>
              </a:rPr>
            </a:br>
            <a:r>
              <a:rPr lang="pt-BR" sz="1600" b="1" kern="0" dirty="0">
                <a:effectLst/>
                <a:latin typeface="Times New Roman"/>
              </a:rPr>
              <a:t> </a:t>
            </a:r>
            <a:r>
              <a:rPr lang="pt-BR" sz="2800" b="1" kern="0" dirty="0">
                <a:effectLst/>
                <a:latin typeface="Times New Roman"/>
              </a:rPr>
              <a:t/>
            </a:r>
            <a:br>
              <a:rPr lang="pt-BR" sz="2800" b="1" kern="0" dirty="0">
                <a:effectLst/>
                <a:latin typeface="Times New Roman"/>
              </a:rPr>
            </a:br>
            <a:r>
              <a:rPr lang="pt-BR" sz="2400" b="1" kern="0" dirty="0">
                <a:effectLst/>
                <a:latin typeface="Times New Roman"/>
              </a:rPr>
              <a:t>ADMINISTRAÇÃO PÚBLICA </a:t>
            </a:r>
            <a:r>
              <a:rPr lang="pt-BR" sz="2800" b="1" kern="0" dirty="0">
                <a:effectLst/>
                <a:latin typeface="Times New Roman"/>
              </a:rPr>
              <a:t/>
            </a:r>
            <a:br>
              <a:rPr lang="pt-BR" sz="2800" b="1" kern="0" dirty="0">
                <a:effectLst/>
                <a:latin typeface="Times New Roman"/>
              </a:rPr>
            </a:br>
            <a:r>
              <a:rPr lang="pt-BR" sz="2400" b="1" kern="0" dirty="0">
                <a:effectLst/>
                <a:latin typeface="Times New Roman"/>
              </a:rPr>
              <a:t>E O NOVO SERVIÇO PÚBLICO</a:t>
            </a:r>
            <a:r>
              <a:rPr lang="pt-BR" sz="2800" b="1" kern="0" dirty="0">
                <a:effectLst/>
                <a:latin typeface="Times New Roman"/>
              </a:rPr>
              <a:t/>
            </a:r>
            <a:br>
              <a:rPr lang="pt-BR" sz="2800" b="1" kern="0" dirty="0">
                <a:effectLst/>
                <a:latin typeface="Times New Roman"/>
              </a:rPr>
            </a:br>
            <a:endParaRPr lang="pt-BR" sz="2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12/4/2011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capVII</a:t>
            </a:r>
            <a:r>
              <a:rPr lang="en-US" dirty="0"/>
              <a:t> - </a:t>
            </a:r>
            <a:r>
              <a:rPr lang="en-US" dirty="0" err="1"/>
              <a:t>Denhardt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899592" y="2204864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Administração </a:t>
            </a: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Times New Roman"/>
              </a:rPr>
              <a:t>pública no Novo Serviço Público</a:t>
            </a:r>
          </a:p>
          <a:p>
            <a:pPr algn="ctr">
              <a:spcAft>
                <a:spcPts val="0"/>
              </a:spcAft>
            </a:pPr>
            <a:endParaRPr lang="pt-BR" sz="24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Liderança </a:t>
            </a: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no Novo Serviço </a:t>
            </a: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Público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endParaRPr lang="pt-BR" sz="24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pt-BR" sz="2400" b="1" dirty="0">
                <a:solidFill>
                  <a:schemeClr val="accent3"/>
                </a:solidFill>
                <a:latin typeface="Times New Roman"/>
                <a:ea typeface="Times New Roman"/>
              </a:rPr>
              <a:t>Esboço do Novo Serviço </a:t>
            </a:r>
            <a:r>
              <a:rPr lang="pt-BR" sz="2400" b="1" dirty="0" smtClean="0">
                <a:solidFill>
                  <a:schemeClr val="accent3"/>
                </a:solidFill>
                <a:latin typeface="Times New Roman"/>
                <a:ea typeface="Times New Roman"/>
              </a:rPr>
              <a:t>Público segundo </a:t>
            </a:r>
            <a:r>
              <a:rPr lang="pt-BR" sz="2400" b="1" dirty="0" err="1" smtClean="0">
                <a:solidFill>
                  <a:schemeClr val="accent3"/>
                </a:solidFill>
                <a:latin typeface="Times New Roman"/>
                <a:ea typeface="Times New Roman"/>
              </a:rPr>
              <a:t>Denhardt</a:t>
            </a:r>
            <a:endParaRPr lang="pt-BR" sz="2400" b="1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Conclusões do autor</a:t>
            </a:r>
            <a:endParaRPr lang="pt-BR" sz="2400" b="1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933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9" presetID="53" presetClass="entr" presetSubtype="52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/>
              <a:t>Existe uma crise de legitimidade na administração pública, de acordo com a qual as bases convencionais da teoria não refletem ou correspondem às necessidades dos atores do campo – teóricos, profissionais e cidadãos.</a:t>
            </a:r>
          </a:p>
          <a:p>
            <a:pPr algn="ctr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capVII</a:t>
            </a:r>
            <a:r>
              <a:rPr lang="en-US" dirty="0"/>
              <a:t> - </a:t>
            </a:r>
            <a:r>
              <a:rPr lang="en-US" dirty="0" err="1"/>
              <a:t>Denhardt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7464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pt-BR" sz="2800" b="1" dirty="0" smtClean="0">
                <a:solidFill>
                  <a:srgbClr val="E68422">
                    <a:lumMod val="75000"/>
                  </a:srgbClr>
                </a:solidFill>
                <a:effectLst/>
                <a:latin typeface="Times New Roman"/>
                <a:ea typeface="Times New Roman"/>
                <a:cs typeface="+mn-cs"/>
              </a:rPr>
              <a:t>Ref.: </a:t>
            </a:r>
            <a:br>
              <a:rPr lang="pt-BR" sz="2800" b="1" dirty="0" smtClean="0">
                <a:solidFill>
                  <a:srgbClr val="E68422">
                    <a:lumMod val="75000"/>
                  </a:srgbClr>
                </a:solidFill>
                <a:effectLst/>
                <a:latin typeface="Times New Roman"/>
                <a:ea typeface="Times New Roman"/>
                <a:cs typeface="+mn-cs"/>
              </a:rPr>
            </a:br>
            <a:r>
              <a:rPr lang="pt-BR" sz="2800" b="1" dirty="0" smtClean="0">
                <a:solidFill>
                  <a:srgbClr val="E68422">
                    <a:lumMod val="75000"/>
                  </a:srgbClr>
                </a:solidFill>
                <a:effectLst/>
                <a:latin typeface="Times New Roman"/>
                <a:ea typeface="Times New Roman"/>
                <a:cs typeface="+mn-cs"/>
              </a:rPr>
              <a:t>Administração </a:t>
            </a:r>
            <a:r>
              <a:rPr lang="pt-BR" sz="2800" b="1" dirty="0">
                <a:solidFill>
                  <a:srgbClr val="E68422">
                    <a:lumMod val="75000"/>
                  </a:srgbClr>
                </a:solidFill>
                <a:effectLst/>
                <a:latin typeface="Times New Roman"/>
                <a:ea typeface="Times New Roman"/>
                <a:cs typeface="+mn-cs"/>
              </a:rPr>
              <a:t>pública no Novo Serviço </a:t>
            </a:r>
            <a:r>
              <a:rPr lang="pt-BR" sz="2800" b="1" dirty="0" smtClean="0">
                <a:solidFill>
                  <a:srgbClr val="E68422">
                    <a:lumMod val="75000"/>
                  </a:srgbClr>
                </a:solidFill>
                <a:effectLst/>
                <a:latin typeface="Times New Roman"/>
                <a:ea typeface="Times New Roman"/>
                <a:cs typeface="+mn-cs"/>
              </a:rPr>
              <a:t>Público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539552" y="3861048"/>
            <a:ext cx="8208912" cy="16312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000" b="1" dirty="0">
                <a:latin typeface="+mj-lt"/>
              </a:rPr>
              <a:t>O compromisso dos integrantes das organizações públicas – de luta pela vida, liberdade e busca da felicidade, de apoio a todos os cidadãos em seu próprio desenvolvimento e de promoção da educação para a própria cidadania – só pode ocorrer pela interação de pessoas, não de objetos.</a:t>
            </a:r>
          </a:p>
        </p:txBody>
      </p:sp>
    </p:spTree>
    <p:extLst>
      <p:ext uri="{BB962C8B-B14F-4D97-AF65-F5344CB8AC3E}">
        <p14:creationId xmlns:p14="http://schemas.microsoft.com/office/powerpoint/2010/main" val="76564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capVII</a:t>
            </a:r>
            <a:r>
              <a:rPr lang="en-US" dirty="0"/>
              <a:t> - </a:t>
            </a:r>
            <a:r>
              <a:rPr lang="en-US" dirty="0" err="1"/>
              <a:t>Denhardt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811398" y="1226199"/>
            <a:ext cx="756084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b="1" dirty="0">
                <a:latin typeface="Times New Roman"/>
                <a:ea typeface="Times New Roman"/>
              </a:rPr>
              <a:t>Uma nova maneira de pensar sobre administração pública e sobre burocracia pode funcionar para transcender os limites do pensar atual e abrir novas possibilidades para um serviço público de nível mais elevado. </a:t>
            </a:r>
            <a:endParaRPr lang="pt-BR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11398" y="3356992"/>
            <a:ext cx="7560840" cy="14773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b="1" dirty="0">
                <a:latin typeface="Times New Roman"/>
                <a:ea typeface="Times New Roman"/>
              </a:rPr>
              <a:t>O ‘Novo Serviço Público’ retira sua inspiração da teoria política democrática (especialmente enquanto preocupada com a conexão entre cidadãos e seus governos) e de  abordagens alternativas à gestão e ao </a:t>
            </a:r>
            <a:r>
              <a:rPr lang="pt-BR" b="1" i="1" dirty="0">
                <a:latin typeface="Times New Roman"/>
                <a:ea typeface="Times New Roman"/>
              </a:rPr>
              <a:t>design</a:t>
            </a:r>
            <a:r>
              <a:rPr lang="pt-BR" b="1" dirty="0">
                <a:latin typeface="Times New Roman"/>
                <a:ea typeface="Times New Roman"/>
              </a:rPr>
              <a:t> organizacional que procedem de uma tradição mais humanística na teoria de administração pública.</a:t>
            </a:r>
            <a:endParaRPr lang="pt-BR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235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7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capVII</a:t>
            </a:r>
            <a:r>
              <a:rPr lang="en-US" dirty="0"/>
              <a:t> - </a:t>
            </a:r>
            <a:r>
              <a:rPr lang="en-US" dirty="0" err="1"/>
              <a:t>Denhardt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439652" y="116632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>
                <a:solidFill>
                  <a:srgbClr val="E68422">
                    <a:lumMod val="50000"/>
                  </a:srgbClr>
                </a:solidFill>
                <a:latin typeface="Times New Roman"/>
                <a:ea typeface="Times New Roman"/>
              </a:rPr>
              <a:t>Ref.:</a:t>
            </a:r>
          </a:p>
          <a:p>
            <a:pPr lvl="0" algn="ctr"/>
            <a:r>
              <a:rPr lang="pt-BR" sz="2400" b="1" dirty="0" smtClean="0">
                <a:solidFill>
                  <a:srgbClr val="E68422">
                    <a:lumMod val="50000"/>
                  </a:srgbClr>
                </a:solidFill>
                <a:latin typeface="Times New Roman"/>
                <a:ea typeface="Times New Roman"/>
              </a:rPr>
              <a:t>Liderança </a:t>
            </a:r>
            <a:r>
              <a:rPr lang="pt-BR" sz="2400" b="1" dirty="0">
                <a:solidFill>
                  <a:srgbClr val="E68422">
                    <a:lumMod val="50000"/>
                  </a:srgbClr>
                </a:solidFill>
                <a:latin typeface="Times New Roman"/>
                <a:ea typeface="Times New Roman"/>
              </a:rPr>
              <a:t>no Novo Serviço Público</a:t>
            </a:r>
          </a:p>
        </p:txBody>
      </p:sp>
      <p:sp>
        <p:nvSpPr>
          <p:cNvPr id="8" name="Retângulo 7"/>
          <p:cNvSpPr/>
          <p:nvPr/>
        </p:nvSpPr>
        <p:spPr>
          <a:xfrm>
            <a:off x="827584" y="1268760"/>
            <a:ext cx="7560840" cy="14773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b="1" dirty="0">
                <a:latin typeface="Times New Roman"/>
                <a:ea typeface="Times New Roman"/>
              </a:rPr>
              <a:t>Os integrantes do governo têm de... colocar as necessidades e os valores dos cidadãos em primeiro lugar em suas decisões e ações; eles devem estender suas mãos de maneira nova e inovadora para compreender o que está preocupando os cidadãos e têm de responder às necessidades e interesses dos cidadãos.</a:t>
            </a:r>
            <a:endParaRPr lang="pt-BR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27584" y="2996952"/>
            <a:ext cx="7560840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b="1" dirty="0"/>
              <a:t>O </a:t>
            </a:r>
            <a:r>
              <a:rPr lang="pt-BR" b="1" i="1" dirty="0" err="1"/>
              <a:t>Citizens</a:t>
            </a:r>
            <a:r>
              <a:rPr lang="pt-BR" b="1" i="1" dirty="0"/>
              <a:t> </a:t>
            </a:r>
            <a:r>
              <a:rPr lang="pt-BR" b="1" i="1" dirty="0" err="1"/>
              <a:t>First</a:t>
            </a:r>
            <a:r>
              <a:rPr lang="pt-BR" b="1" i="1" dirty="0"/>
              <a:t>!</a:t>
            </a:r>
            <a:r>
              <a:rPr lang="pt-BR" b="1" dirty="0"/>
              <a:t> é uma via de mão dupla em que a governança responsável se caracteriza por uma parceria com o povo e em que uma cidadania atuante, engajada e responsável dá apoio à governança efetiva. O </a:t>
            </a:r>
            <a:r>
              <a:rPr lang="pt-BR" b="1" i="1" dirty="0" err="1"/>
              <a:t>Citizens</a:t>
            </a:r>
            <a:r>
              <a:rPr lang="pt-BR" b="1" i="1" dirty="0"/>
              <a:t> </a:t>
            </a:r>
            <a:r>
              <a:rPr lang="pt-BR" b="1" i="1" dirty="0" err="1"/>
              <a:t>First</a:t>
            </a:r>
            <a:r>
              <a:rPr lang="pt-BR" b="1" i="1" dirty="0"/>
              <a:t>!</a:t>
            </a:r>
            <a:r>
              <a:rPr lang="pt-BR" b="1" dirty="0"/>
              <a:t> promove </a:t>
            </a:r>
            <a:r>
              <a:rPr lang="pt-BR" b="1" dirty="0" err="1"/>
              <a:t>responsividade</a:t>
            </a:r>
            <a:r>
              <a:rPr lang="pt-BR" b="1" dirty="0"/>
              <a:t> recíproca (CHAPIN e DENHARDT, 1995). 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27584" y="4826675"/>
            <a:ext cx="756084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b="1" dirty="0"/>
              <a:t>A base ética da cidadania se torna então a base para a postura ética do administrador público. Sua obrigação última é “prover bens e serviços públicos no sentido de promover o bem comum da vida comunitária, por cujo intermédio se formam o caráter e a virtude cívica”.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21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1" presetClass="entr" presetSubtype="2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capVII</a:t>
            </a:r>
            <a:r>
              <a:rPr lang="en-US" dirty="0"/>
              <a:t> - </a:t>
            </a:r>
            <a:r>
              <a:rPr lang="en-US" dirty="0" err="1"/>
              <a:t>Denhardt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259632" y="188640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 smtClean="0">
                <a:solidFill>
                  <a:schemeClr val="accent3"/>
                </a:solidFill>
                <a:latin typeface="Times New Roman"/>
                <a:ea typeface="Times New Roman"/>
              </a:rPr>
              <a:t>Ref.:</a:t>
            </a:r>
          </a:p>
          <a:p>
            <a:pPr lvl="0" algn="ctr"/>
            <a:r>
              <a:rPr lang="pt-BR" b="1" dirty="0" smtClean="0">
                <a:solidFill>
                  <a:schemeClr val="accent3"/>
                </a:solidFill>
                <a:latin typeface="Times New Roman"/>
                <a:ea typeface="Times New Roman"/>
              </a:rPr>
              <a:t>Esboço </a:t>
            </a:r>
            <a:r>
              <a:rPr lang="pt-BR" b="1" dirty="0">
                <a:solidFill>
                  <a:schemeClr val="accent3"/>
                </a:solidFill>
                <a:latin typeface="Times New Roman"/>
                <a:ea typeface="Times New Roman"/>
              </a:rPr>
              <a:t>do Novo Serviço Público segundo </a:t>
            </a:r>
            <a:r>
              <a:rPr lang="pt-BR" b="1" dirty="0" err="1">
                <a:solidFill>
                  <a:schemeClr val="accent3"/>
                </a:solidFill>
                <a:latin typeface="Times New Roman"/>
                <a:ea typeface="Times New Roman"/>
              </a:rPr>
              <a:t>Denhardt</a:t>
            </a:r>
            <a:endParaRPr lang="pt-BR" b="1" dirty="0">
              <a:solidFill>
                <a:schemeClr val="accent3"/>
              </a:solidFill>
              <a:latin typeface="Times New Roman"/>
              <a:ea typeface="Times New Roman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1196752"/>
            <a:ext cx="8064896" cy="23083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O </a:t>
            </a:r>
            <a:r>
              <a:rPr lang="pt-BR" b="1" dirty="0"/>
              <a:t>Novo Serviço Público sustenta que a administração pública deve começar com o reconhecimento de que a existência de uma cidadania engajada e esclarecida é crítica para a governança democrática. A ‘alta’ cidadania é importante e ao mesmo tempo atingível, porque o comportamento humano não é apenas questão de </a:t>
            </a:r>
            <a:r>
              <a:rPr lang="pt-BR" b="1" dirty="0" err="1"/>
              <a:t>auto-interesse</a:t>
            </a:r>
            <a:r>
              <a:rPr lang="pt-BR" b="1" dirty="0"/>
              <a:t>, mas também envolve valores, crenças e preocupação com os outros. </a:t>
            </a:r>
            <a:endParaRPr lang="pt-BR" b="1" dirty="0" smtClean="0"/>
          </a:p>
          <a:p>
            <a:pPr algn="just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67544" y="4005064"/>
            <a:ext cx="8064896" cy="17543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600" b="1" dirty="0"/>
              <a:t>Os cidadãos são os donos do governo e são capazes de atuar juntos em busca do bem maior.</a:t>
            </a:r>
            <a:r>
              <a:rPr lang="pt-BR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0377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21" presetClass="entr" presetSubtype="2" fill="hold" grpId="0" nodeType="afterEffect">
                                  <p:stCondLst>
                                    <p:cond delay="10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capVII</a:t>
            </a:r>
            <a:r>
              <a:rPr lang="en-US" dirty="0" smtClean="0"/>
              <a:t> - </a:t>
            </a:r>
            <a:r>
              <a:rPr lang="en-US" dirty="0" err="1" smtClean="0"/>
              <a:t>Denhardt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623771" y="1628800"/>
            <a:ext cx="7920880" cy="30469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Servir cidadãos, não consumidores;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Perseguir o interesse público;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Dar mais valor à </a:t>
            </a:r>
            <a:r>
              <a:rPr lang="pt-BR" sz="2400" dirty="0" smtClean="0"/>
              <a:t>cidadania e </a:t>
            </a:r>
            <a:r>
              <a:rPr lang="pt-BR" sz="2400" dirty="0"/>
              <a:t>ao serviço público do que ao empreendedorismo;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Pensar estrategicamente, agir democraticamente;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Reconhecer que a  </a:t>
            </a:r>
            <a:r>
              <a:rPr lang="pt-BR" sz="2400" b="1" dirty="0" err="1"/>
              <a:t>accontability</a:t>
            </a:r>
            <a:r>
              <a:rPr lang="pt-BR" sz="2400" dirty="0"/>
              <a:t> não é simples;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Servir em vez de ‘dirigir’;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Dar valor às pessoas, não apenas à produtividade.</a:t>
            </a:r>
          </a:p>
        </p:txBody>
      </p:sp>
      <p:sp>
        <p:nvSpPr>
          <p:cNvPr id="9" name="Retângulo 8"/>
          <p:cNvSpPr/>
          <p:nvPr/>
        </p:nvSpPr>
        <p:spPr>
          <a:xfrm>
            <a:off x="1259632" y="37330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Esboço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do Novo Serviço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Público: sete propostas...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458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12/4/2011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capVII</a:t>
            </a:r>
            <a:r>
              <a:rPr lang="en-US" dirty="0"/>
              <a:t> - </a:t>
            </a:r>
            <a:r>
              <a:rPr lang="en-US" dirty="0" err="1"/>
              <a:t>Denhardt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267744" y="260648"/>
            <a:ext cx="4608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Ref.:</a:t>
            </a:r>
          </a:p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Conclusões </a:t>
            </a:r>
            <a:r>
              <a:rPr lang="pt-BR" sz="32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do autor</a:t>
            </a:r>
            <a:endParaRPr lang="pt-BR" sz="3200" b="1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5536" y="1916832"/>
            <a:ext cx="8208912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Diferentemente </a:t>
            </a:r>
            <a:r>
              <a:rPr lang="pt-BR" b="1" dirty="0"/>
              <a:t>da Nova Gestão Pública, que se constrói sobre conceitos econômicos como maximização do </a:t>
            </a:r>
            <a:r>
              <a:rPr lang="pt-BR" b="1" dirty="0" err="1"/>
              <a:t>autointeresse</a:t>
            </a:r>
            <a:r>
              <a:rPr lang="pt-BR" b="1" dirty="0"/>
              <a:t>, o Novo Serviço Público se constrói sobre a </a:t>
            </a:r>
            <a:r>
              <a:rPr lang="pt-BR" b="1" dirty="0" smtClean="0"/>
              <a:t>ideia </a:t>
            </a:r>
            <a:r>
              <a:rPr lang="pt-BR" b="1" dirty="0"/>
              <a:t>do interesse público, a </a:t>
            </a:r>
            <a:r>
              <a:rPr lang="pt-BR" b="1" dirty="0" smtClean="0"/>
              <a:t>ideia </a:t>
            </a:r>
            <a:r>
              <a:rPr lang="pt-BR" b="1" dirty="0"/>
              <a:t>de administradores públicos a serviço de cidadãos e, de fato, totalmente envolvidos com eles</a:t>
            </a:r>
            <a:r>
              <a:rPr lang="pt-BR" b="1" dirty="0" smtClean="0"/>
              <a:t>.</a:t>
            </a:r>
          </a:p>
          <a:p>
            <a:pPr algn="just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95536" y="4293096"/>
            <a:ext cx="8208912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É </a:t>
            </a:r>
            <a:r>
              <a:rPr lang="pt-BR" dirty="0"/>
              <a:t>a busca, de um fazer </a:t>
            </a:r>
            <a:r>
              <a:rPr lang="pt-BR" b="1" dirty="0"/>
              <a:t>bem servindo</a:t>
            </a:r>
            <a:r>
              <a:rPr lang="pt-BR" dirty="0"/>
              <a:t>, de um sentido maior de </a:t>
            </a:r>
            <a:r>
              <a:rPr lang="pt-BR" b="1" dirty="0"/>
              <a:t>cidadania engajada, </a:t>
            </a:r>
            <a:r>
              <a:rPr lang="pt-BR" b="1" dirty="0" smtClean="0"/>
              <a:t> </a:t>
            </a:r>
            <a:r>
              <a:rPr lang="pt-BR" dirty="0" smtClean="0"/>
              <a:t>de</a:t>
            </a:r>
            <a:r>
              <a:rPr lang="pt-BR" b="1" dirty="0" smtClean="0"/>
              <a:t> </a:t>
            </a:r>
            <a:r>
              <a:rPr lang="pt-BR" dirty="0"/>
              <a:t>uma</a:t>
            </a:r>
            <a:r>
              <a:rPr lang="pt-BR" b="1" dirty="0"/>
              <a:t> </a:t>
            </a:r>
            <a:r>
              <a:rPr lang="pt-BR" dirty="0"/>
              <a:t>sociedade harmônica, </a:t>
            </a:r>
            <a:r>
              <a:rPr lang="pt-BR" dirty="0" smtClean="0"/>
              <a:t>justa, e, </a:t>
            </a:r>
            <a:r>
              <a:rPr lang="pt-BR" b="1" dirty="0"/>
              <a:t>mais feliz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352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1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18932" cy="224827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Obrigado pela atenção!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12/4/2011</a:t>
            </a:fld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85434" y="476672"/>
            <a:ext cx="8258120" cy="2040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000" b="1" kern="0" dirty="0" smtClean="0">
                <a:effectLst/>
                <a:latin typeface="Times New Roman"/>
              </a:rPr>
              <a:t>Capítulo VII</a:t>
            </a:r>
            <a:r>
              <a:rPr lang="pt-BR" sz="2800" b="1" kern="0" dirty="0" smtClean="0">
                <a:effectLst/>
                <a:latin typeface="Times New Roman"/>
              </a:rPr>
              <a:t/>
            </a:r>
            <a:br>
              <a:rPr lang="pt-BR" sz="2800" b="1" kern="0" dirty="0" smtClean="0">
                <a:effectLst/>
                <a:latin typeface="Times New Roman"/>
              </a:rPr>
            </a:br>
            <a:r>
              <a:rPr lang="pt-BR" sz="2400" b="1" kern="0" dirty="0" smtClean="0">
                <a:effectLst/>
                <a:latin typeface="Times New Roman"/>
              </a:rPr>
              <a:t>ADMINISTRAÇÃO PÚBLICA E O NOVO SERVIÇO PÚBLICO</a:t>
            </a:r>
            <a:endParaRPr lang="pt-BR" sz="24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560" y="3933056"/>
            <a:ext cx="8208912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pt-BR" sz="24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1541" y="3736465"/>
            <a:ext cx="8255076" cy="1632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z="2000" b="1" dirty="0" smtClean="0"/>
              <a:t>Da Obra: Teorias </a:t>
            </a:r>
            <a:r>
              <a:rPr lang="pt-BR" sz="2000" b="1" dirty="0"/>
              <a:t>da Administração Pública</a:t>
            </a:r>
            <a:endParaRPr lang="pt-BR" sz="2000" dirty="0"/>
          </a:p>
          <a:p>
            <a:r>
              <a:rPr lang="pt-BR" sz="2800" dirty="0" smtClean="0"/>
              <a:t>Robert </a:t>
            </a:r>
            <a:r>
              <a:rPr lang="pt-BR" sz="2800" dirty="0" err="1"/>
              <a:t>Denhardt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7008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7" grpId="1" animBg="1"/>
      <p:bldP spid="9" grpId="0" animBg="1"/>
      <p:bldP spid="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275</TotalTime>
  <Words>650</Words>
  <Application>Microsoft Office PowerPoint</Application>
  <PresentationFormat>Apresentação na tela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Executivo</vt:lpstr>
      <vt:lpstr>Capítulo VII   ADMINISTRAÇÃO PÚBLICA  E O NOVO SERVIÇO PÚBLICO </vt:lpstr>
      <vt:lpstr>Ref.:  Administração pública no Novo Serviço Público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Obrigado pela atenção!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 uma crise de legitimidade na administraÃ§Ã£o pÃºblica, de acordo com a qual as bases convencionais da teoria nÃ£o refletem ou correspondem Ã s necessidades dos atores do campo â€“ teÃ³ricos, profissionais e cidadÃ£os. O compromisso dos integrantes das organizaÃ§Ãµes pÃºblicas â€“ de luta pela vida, liberdade e busca da felicidade, de apoio a todos os cidadÃ£os em seu prÃ³prio desenvolvimento e de promoÃ§Ã£o da educaÃ§Ã£o para a prÃ³pria cidadania â€“ sÃ³ pode ocorrer pela interaÃ§Ã£o de pessoas, nÃ£o de objetos. Uma nova maneira de pensar sobre administraÃ§Ã£o pÃºblica e sobre burocracia pode funcionar para transcender os limites do pensar atual e abrir novas possibilidades para um serviÃ§o pÃºblico de nÃ­vel mais elevado.  O â€˜Novo ServiÃ§o PÃºblicoâ€™ retira sua inspiraÃ§Ã£o da teoria polÃ­tica democrÃ¡tica (especialmente enquanto preocupada com a conexÃ£o entre cidadÃ£os e seus governos) e de  abordagens alternativas Ã  gestÃ£o e ao design organizacional que procedem de uma tradiÃ§Ã£o mais humanÃ­stica na teoria de administraÃ§Ã£o pÃºblica. Os integrantes do governo tÃªm de... colocar as necessidades e os valores dos cidadÃ£os em primeiro lugar em suas decisÃµes e aÃ§Ãµes; eles devem estender suas mÃ£os de maneira nova e inovadora para compreender o que estÃ¡ preocupando os cidadÃ£os e tÃªm de responder Ã s necessidades e interesses dos cidadÃ£os. O Citizens First! Ã© uma via de mÃ£o dupla em que a governanÃ§a responsÃ¡vel se caracteriza por uma parceria com o povo e em que uma cidadania atuante, engajada e responsÃ¡vel dÃ¡ apoio Ã  governanÃ§a efetiva. O Citizens First! promove responsividade recÃ­proca (CHAPIN e DENHARDT, 1995).  A base Ã©tica da cidadania se torna entÃ£o a base para a postura Ã©tica do administrador pÃºblico. Sua obrigaÃ§Ã£o Ãºltima Ã© â€œprover bens e serviÃ§os pÃºblicos no sentido de promover o bem comum da vida comunitÃ¡ria, por cujo intermÃ©dio se formam o carÃ¡ter e a virtude cÃ­vicaâ€. O Novo ServiÃ§o PÃºblico sustenta que a administraÃ§Ã£o pÃºblica deve comeÃ§ar com o reconhecimento de que a existÃªncia de uma</dc:title>
  <dc:creator>Prof. Darelli</dc:creator>
  <cp:lastModifiedBy>Prof. Darelli</cp:lastModifiedBy>
  <cp:revision>18</cp:revision>
  <dcterms:created xsi:type="dcterms:W3CDTF">2011-12-03T23:39:21Z</dcterms:created>
  <dcterms:modified xsi:type="dcterms:W3CDTF">2011-12-04T04:14:31Z</dcterms:modified>
</cp:coreProperties>
</file>